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 id="2147483693" r:id="rId2"/>
  </p:sldMasterIdLst>
  <p:notesMasterIdLst>
    <p:notesMasterId r:id="rId48"/>
  </p:notesMasterIdLst>
  <p:handoutMasterIdLst>
    <p:handoutMasterId r:id="rId49"/>
  </p:handoutMasterIdLst>
  <p:sldIdLst>
    <p:sldId id="415" r:id="rId3"/>
    <p:sldId id="534" r:id="rId4"/>
    <p:sldId id="426" r:id="rId5"/>
    <p:sldId id="479" r:id="rId6"/>
    <p:sldId id="509" r:id="rId7"/>
    <p:sldId id="486" r:id="rId8"/>
    <p:sldId id="487" r:id="rId9"/>
    <p:sldId id="495" r:id="rId10"/>
    <p:sldId id="488" r:id="rId11"/>
    <p:sldId id="489" r:id="rId12"/>
    <p:sldId id="490" r:id="rId13"/>
    <p:sldId id="491" r:id="rId14"/>
    <p:sldId id="471" r:id="rId15"/>
    <p:sldId id="494" r:id="rId16"/>
    <p:sldId id="432" r:id="rId17"/>
    <p:sldId id="499" r:id="rId18"/>
    <p:sldId id="436" r:id="rId19"/>
    <p:sldId id="546" r:id="rId20"/>
    <p:sldId id="496" r:id="rId21"/>
    <p:sldId id="493" r:id="rId22"/>
    <p:sldId id="497" r:id="rId23"/>
    <p:sldId id="498" r:id="rId24"/>
    <p:sldId id="482" r:id="rId25"/>
    <p:sldId id="483" r:id="rId26"/>
    <p:sldId id="485" r:id="rId27"/>
    <p:sldId id="461" r:id="rId28"/>
    <p:sldId id="472" r:id="rId29"/>
    <p:sldId id="473" r:id="rId30"/>
    <p:sldId id="500" r:id="rId31"/>
    <p:sldId id="510" r:id="rId32"/>
    <p:sldId id="511" r:id="rId33"/>
    <p:sldId id="512" r:id="rId34"/>
    <p:sldId id="474" r:id="rId35"/>
    <p:sldId id="476" r:id="rId36"/>
    <p:sldId id="475" r:id="rId37"/>
    <p:sldId id="505" r:id="rId38"/>
    <p:sldId id="501" r:id="rId39"/>
    <p:sldId id="502" r:id="rId40"/>
    <p:sldId id="503" r:id="rId41"/>
    <p:sldId id="507" r:id="rId42"/>
    <p:sldId id="506" r:id="rId43"/>
    <p:sldId id="547" r:id="rId44"/>
    <p:sldId id="548" r:id="rId45"/>
    <p:sldId id="468" r:id="rId46"/>
    <p:sldId id="443" r:id="rId47"/>
  </p:sldIdLst>
  <p:sldSz cx="9144000" cy="6858000" type="screen4x3"/>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se Arias Bustamante" initials="JA" lastIdx="1" clrIdx="0"/>
  <p:cmAuthor id="1" name="Jose" initials="J" lastIdx="3" clrIdx="1"/>
  <p:cmAuthor id="2" name="jarias" initials="j" lastIdx="3" clrIdx="2"/>
  <p:cmAuthor id="3" name="Familia Arias Milla" initials="FAM" lastIdx="1" clrIdx="3"/>
  <p:cmAuthor id="4" name="Jose Arias Bustamante" initials="" lastIdx="4" clrIdx="4"/>
  <p:cmAuthor id="5" name="XP Patron" initials="XP" lastIdx="9" clrIdx="5"/>
  <p:cmAuthor id="6" name="M V" initials="MV" lastIdx="5" clrIdx="6">
    <p:extLst>
      <p:ext uri="{19B8F6BF-5375-455C-9EA6-DF929625EA0E}">
        <p15:presenceInfo xmlns:p15="http://schemas.microsoft.com/office/powerpoint/2012/main" userId="48913e33-6309-41f5-9e64-7f78814d2d5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34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3" autoAdjust="0"/>
    <p:restoredTop sz="95883" autoAdjust="0"/>
  </p:normalViewPr>
  <p:slideViewPr>
    <p:cSldViewPr>
      <p:cViewPr varScale="1">
        <p:scale>
          <a:sx n="97" d="100"/>
          <a:sy n="97" d="100"/>
        </p:scale>
        <p:origin x="187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8" d="100"/>
        <a:sy n="158"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71B4D9F-2A9F-F244-93A7-D40262894547}" type="datetimeFigureOut">
              <a:rPr lang="en-US" smtClean="0"/>
              <a:t>9/10/2021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D3C5AFC-2C17-9541-B6FC-3133CD724790}" type="slidenum">
              <a:rPr lang="en-US" smtClean="0"/>
              <a:t>‹#›</a:t>
            </a:fld>
            <a:endParaRPr lang="en-US"/>
          </a:p>
        </p:txBody>
      </p:sp>
    </p:spTree>
    <p:extLst>
      <p:ext uri="{BB962C8B-B14F-4D97-AF65-F5344CB8AC3E}">
        <p14:creationId xmlns:p14="http://schemas.microsoft.com/office/powerpoint/2010/main" val="918416895"/>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21T23:22:15.510"/>
    </inkml:context>
    <inkml:brush xml:id="br0">
      <inkml:brushProperty name="width" value="0.35" units="cm"/>
      <inkml:brushProperty name="height" value="0.35" units="cm"/>
      <inkml:brushProperty name="color" value="#E71224"/>
      <inkml:brushProperty name="ignorePressure" value="1"/>
    </inkml:brush>
  </inkml:definitions>
  <inkml:trace contextRef="#ctx0" brushRef="#br0">3201 1,'-1800'0,"1695"3,1 5,1 4,0 5,-33 13,59-8,2 4,1 3,-46 27,22-17,58-25,-34 18,62-26,0 1,1 0,0 0,0 1,1 1,0 0,1 0,-1 2,-31 35,23-28,1 1,1 1,1 0,-11 20,16-20,0 0,2 1,0 0,2 1,0-1,1 1,1 0,2 0,0 1,1-1,1 0,2 13,-1-27,1 0,0 0,0 0,1-1,0 1,0-1,1 0,0 1,0-2,1 1,0 0,0-1,0 0,1 0,0-1,0 1,1-1,-1-1,4 3,10 5,1 0,0-1,1-1,0-2,1 0,3 0,24 5,1-2,0-3,2-1,161 8,-108-9,-7 1,653 27,531-35,-1237 1,1-3,33-5,-61 5,1-2,-2 0,1 0,0-2,-1 0,-1-1,15-9,26-17,-12 7,-1-2,25-21,-61 42,0 1,-1-1,0-1,-1 1,0-2,0 1,-1 0,0-1,-1 0,0-1,-1 1,2-5,-1-3,-1 0,-1 0,-1 0,0 0,-1 0,-1 0,-2-8,0-50,2 28,-3 0,-7-34,8 69,-1 0,0 0,-1 0,0 0,-1 1,-1 0,0 0,0 0,-2 1,1 0,-9-9,9 13,0 0,0 1,-1 0,0 0,0 1,0 0,-1 0,0 1,-6-3,-13-2,0 1,-16-2,17 4,0-1,-23-10,-107-55,111 52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0A59BD7-7F15-45BF-997C-116FABAB1A95}" type="datetimeFigureOut">
              <a:rPr lang="en-CA" smtClean="0"/>
              <a:pPr/>
              <a:t>2021-09-10</a:t>
            </a:fld>
            <a:endParaRPr lang="en-CA"/>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CA"/>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676D3B-A965-4406-B40B-DBF3A8BB903B}" type="slidenum">
              <a:rPr lang="en-CA" smtClean="0"/>
              <a:pPr/>
              <a:t>‹#›</a:t>
            </a:fld>
            <a:endParaRPr lang="en-CA"/>
          </a:p>
        </p:txBody>
      </p:sp>
    </p:spTree>
    <p:extLst>
      <p:ext uri="{BB962C8B-B14F-4D97-AF65-F5344CB8AC3E}">
        <p14:creationId xmlns:p14="http://schemas.microsoft.com/office/powerpoint/2010/main" val="106549780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help-nv.qsrinternational.com/12/win/v12.1.99-d3ea61/Content/vizualizations/charts.htm" TargetMode="External"/><Relationship Id="rId7" Type="http://schemas.openxmlformats.org/officeDocument/2006/relationships/hyperlink" Target="https://help-nv.qsrinternational.com/12/win/v12.1.99-d3ea61/Content/vizualizations/project-maps.htm"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s://help-nv.qsrinternational.com/12/win/v12.1.99-d3ea61/Content/vizualizations/concept-maps.htm" TargetMode="External"/><Relationship Id="rId5" Type="http://schemas.openxmlformats.org/officeDocument/2006/relationships/hyperlink" Target="https://help-nv.qsrinternational.com/12/win/v12.1.99-d3ea61/Content/vizualizations/mind-maps.htm" TargetMode="External"/><Relationship Id="rId4" Type="http://schemas.openxmlformats.org/officeDocument/2006/relationships/hyperlink" Target="https://help-nv.qsrinternational.com/12/win/v12.1.99-d3ea61/Content/vizualizations/hierarchy-charts.htm"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1</a:t>
            </a:fld>
            <a:endParaRPr lang="en-CA"/>
          </a:p>
        </p:txBody>
      </p:sp>
    </p:spTree>
    <p:extLst>
      <p:ext uri="{BB962C8B-B14F-4D97-AF65-F5344CB8AC3E}">
        <p14:creationId xmlns:p14="http://schemas.microsoft.com/office/powerpoint/2010/main" val="219342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are</a:t>
            </a:r>
            <a:r>
              <a:rPr lang="en-US" baseline="0" dirty="0"/>
              <a:t> IDs for? </a:t>
            </a:r>
            <a:r>
              <a:rPr lang="en-US" dirty="0"/>
              <a:t>Code</a:t>
            </a:r>
            <a:r>
              <a:rPr lang="en-US" baseline="0" dirty="0"/>
              <a:t> in teams (code the first 20 etc.)</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the ‘Form’ tab? (perspective: respondent vs. researcher)</a:t>
            </a:r>
          </a:p>
        </p:txBody>
      </p:sp>
      <p:sp>
        <p:nvSpPr>
          <p:cNvPr id="4" name="Slide Number Placeholder 3"/>
          <p:cNvSpPr>
            <a:spLocks noGrp="1"/>
          </p:cNvSpPr>
          <p:nvPr>
            <p:ph type="sldNum" sz="quarter" idx="5"/>
          </p:nvPr>
        </p:nvSpPr>
        <p:spPr/>
        <p:txBody>
          <a:bodyPr/>
          <a:lstStyle/>
          <a:p>
            <a:fld id="{69676D3B-A965-4406-B40B-DBF3A8BB903B}" type="slidenum">
              <a:rPr lang="en-CA" smtClean="0"/>
              <a:pPr/>
              <a:t>21</a:t>
            </a:fld>
            <a:endParaRPr lang="en-CA"/>
          </a:p>
        </p:txBody>
      </p:sp>
    </p:spTree>
    <p:extLst>
      <p:ext uri="{BB962C8B-B14F-4D97-AF65-F5344CB8AC3E}">
        <p14:creationId xmlns:p14="http://schemas.microsoft.com/office/powerpoint/2010/main" val="26911049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the ‘Form’ tab? (perspective: respondent vs. researcher)</a:t>
            </a:r>
          </a:p>
        </p:txBody>
      </p:sp>
      <p:sp>
        <p:nvSpPr>
          <p:cNvPr id="4" name="Slide Number Placeholder 3"/>
          <p:cNvSpPr>
            <a:spLocks noGrp="1"/>
          </p:cNvSpPr>
          <p:nvPr>
            <p:ph type="sldNum" sz="quarter" idx="5"/>
          </p:nvPr>
        </p:nvSpPr>
        <p:spPr/>
        <p:txBody>
          <a:bodyPr/>
          <a:lstStyle/>
          <a:p>
            <a:fld id="{69676D3B-A965-4406-B40B-DBF3A8BB903B}" type="slidenum">
              <a:rPr lang="en-CA" smtClean="0"/>
              <a:pPr/>
              <a:t>22</a:t>
            </a:fld>
            <a:endParaRPr lang="en-CA"/>
          </a:p>
        </p:txBody>
      </p:sp>
    </p:spTree>
    <p:extLst>
      <p:ext uri="{BB962C8B-B14F-4D97-AF65-F5344CB8AC3E}">
        <p14:creationId xmlns:p14="http://schemas.microsoft.com/office/powerpoint/2010/main" val="3470732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strike="sngStrike" kern="1200" dirty="0">
                <a:solidFill>
                  <a:schemeClr val="tx1"/>
                </a:solidFill>
                <a:effectLst/>
                <a:latin typeface="+mn-lt"/>
                <a:ea typeface="+mn-ea"/>
                <a:cs typeface="+mn-cs"/>
              </a:rPr>
              <a:t>Queries provide a flexible way to gather and explore subsets of your data. In NVivo, you can create queries to</a:t>
            </a:r>
          </a:p>
          <a:p>
            <a:pPr marL="628650" lvl="1" indent="-171450">
              <a:buFont typeface="Arial" panose="020B0604020202020204" pitchFamily="34" charset="0"/>
              <a:buChar char="•"/>
            </a:pPr>
            <a:r>
              <a:rPr lang="en-CA" sz="1200" strike="sngStrike" kern="1200" dirty="0">
                <a:solidFill>
                  <a:schemeClr val="tx1"/>
                </a:solidFill>
                <a:effectLst/>
                <a:latin typeface="+mn-lt"/>
                <a:ea typeface="+mn-ea"/>
                <a:cs typeface="+mn-cs"/>
              </a:rPr>
              <a:t>Find and analyze the words or phrases in your sources, annotations and nodes. You can find specific words or those that occur most frequently.</a:t>
            </a:r>
          </a:p>
          <a:p>
            <a:pPr marL="628650" lvl="1" indent="-171450">
              <a:buFont typeface="Arial" panose="020B0604020202020204" pitchFamily="34" charset="0"/>
              <a:buChar char="•"/>
            </a:pPr>
            <a:r>
              <a:rPr lang="en-CA" sz="1200" strike="sngStrike" kern="1200" dirty="0">
                <a:solidFill>
                  <a:schemeClr val="tx1"/>
                </a:solidFill>
                <a:effectLst/>
                <a:latin typeface="+mn-lt"/>
                <a:ea typeface="+mn-ea"/>
                <a:cs typeface="+mn-cs"/>
              </a:rPr>
              <a:t>Ask questions and find patterns based on your coding and check for coding consistency among team members</a:t>
            </a:r>
          </a:p>
          <a:p>
            <a:r>
              <a:rPr lang="en-CA" sz="1200" strike="sngStrike" kern="1200" dirty="0">
                <a:solidFill>
                  <a:schemeClr val="tx1"/>
                </a:solidFill>
                <a:effectLst/>
                <a:latin typeface="+mn-lt"/>
                <a:ea typeface="+mn-ea"/>
                <a:cs typeface="+mn-cs"/>
              </a:rPr>
              <a:t>Making the most of your queries</a:t>
            </a:r>
          </a:p>
          <a:p>
            <a:pPr marL="171450" lvl="0" indent="-171450">
              <a:buFont typeface="Arial" panose="020B0604020202020204" pitchFamily="34" charset="0"/>
              <a:buChar char="•"/>
            </a:pPr>
            <a:r>
              <a:rPr lang="en-CA" sz="1200" b="0" i="0" strike="sngStrike" kern="1200" dirty="0">
                <a:solidFill>
                  <a:schemeClr val="tx1"/>
                </a:solidFill>
                <a:effectLst/>
                <a:highlight>
                  <a:srgbClr val="FFFF00"/>
                </a:highlight>
                <a:latin typeface="+mn-lt"/>
                <a:ea typeface="+mn-ea"/>
                <a:cs typeface="+mn-cs"/>
              </a:rPr>
              <a:t>Start running queries early on in the coding process—they can help you focus on the questions you want to ask (and prompt you to code accordingly). For example, if you want to ask “</a:t>
            </a:r>
            <a:r>
              <a:rPr lang="en-CA" sz="1200" b="0" i="0" strike="sngStrike" kern="1200" dirty="0">
                <a:solidFill>
                  <a:schemeClr val="tx1"/>
                </a:solidFill>
                <a:effectLst/>
                <a:latin typeface="+mn-lt"/>
                <a:ea typeface="+mn-ea"/>
                <a:cs typeface="+mn-cs"/>
              </a:rPr>
              <a:t>How serious are the issues of water quality for local fishermen?”—make sure you code at the node for water quality and code at case nodes with the fisherman attribute. </a:t>
            </a:r>
          </a:p>
          <a:p>
            <a:pPr marL="171450" lvl="0" indent="-171450">
              <a:buFont typeface="Arial" panose="020B0604020202020204" pitchFamily="34" charset="0"/>
              <a:buChar char="•"/>
            </a:pPr>
            <a:r>
              <a:rPr lang="en-CA" sz="1200" b="0" i="0" strike="sngStrike" kern="1200" dirty="0">
                <a:solidFill>
                  <a:schemeClr val="tx1"/>
                </a:solidFill>
                <a:effectLst/>
                <a:latin typeface="+mn-lt"/>
                <a:ea typeface="+mn-ea"/>
                <a:cs typeface="+mn-cs"/>
              </a:rPr>
              <a:t>Use coding queries to build-up and test ideas. For example, you have a hunch that people’s perception of water quality is closely tied to the pace of development. Create a query to gather all material coded at water quality where it is NEAR content coded at ‘development’. </a:t>
            </a:r>
          </a:p>
          <a:p>
            <a:pPr marL="171450" lvl="0" indent="-171450">
              <a:buFont typeface="Arial" panose="020B0604020202020204" pitchFamily="34" charset="0"/>
              <a:buChar char="•"/>
            </a:pPr>
            <a:r>
              <a:rPr lang="en-CA" sz="1200" strike="sngStrike" kern="1200" dirty="0">
                <a:solidFill>
                  <a:schemeClr val="tx1"/>
                </a:solidFill>
                <a:effectLst/>
                <a:latin typeface="+mn-lt"/>
                <a:ea typeface="+mn-ea"/>
                <a:cs typeface="+mn-cs"/>
              </a:rPr>
              <a:t>Make a memo to record what you learn from a query—this can prompt you to ask further questions and facilitate deeper analysis. Link the memo to the query results. </a:t>
            </a:r>
            <a:endParaRPr lang="en-CA" strike="sngStrike"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23</a:t>
            </a:fld>
            <a:endParaRPr lang="en-CA"/>
          </a:p>
        </p:txBody>
      </p:sp>
    </p:spTree>
    <p:extLst>
      <p:ext uri="{BB962C8B-B14F-4D97-AF65-F5344CB8AC3E}">
        <p14:creationId xmlns:p14="http://schemas.microsoft.com/office/powerpoint/2010/main" val="4256323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9676D3B-A965-4406-B40B-DBF3A8BB903B}" type="slidenum">
              <a:rPr lang="en-CA" smtClean="0"/>
              <a:pPr/>
              <a:t>27</a:t>
            </a:fld>
            <a:endParaRPr lang="en-CA"/>
          </a:p>
        </p:txBody>
      </p:sp>
    </p:spTree>
    <p:extLst>
      <p:ext uri="{BB962C8B-B14F-4D97-AF65-F5344CB8AC3E}">
        <p14:creationId xmlns:p14="http://schemas.microsoft.com/office/powerpoint/2010/main" val="4248544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Get started</a:t>
            </a:r>
            <a:r>
              <a:rPr lang="en-US" sz="1200" b="0" i="0" kern="1200" dirty="0">
                <a:solidFill>
                  <a:schemeClr val="tx1"/>
                </a:solidFill>
                <a:effectLst/>
                <a:latin typeface="+mn-lt"/>
                <a:ea typeface="+mn-ea"/>
                <a:cs typeface="+mn-cs"/>
              </a:rPr>
              <a:t>—set out and review initial ideas, hunches or theories related to your research question.</a:t>
            </a:r>
          </a:p>
          <a:p>
            <a:r>
              <a:rPr lang="en-US" sz="1200" b="1" i="0" kern="1200" dirty="0">
                <a:solidFill>
                  <a:schemeClr val="tx1"/>
                </a:solidFill>
                <a:effectLst/>
                <a:latin typeface="+mn-lt"/>
                <a:ea typeface="+mn-ea"/>
                <a:cs typeface="+mn-cs"/>
              </a:rPr>
              <a:t>Research design and data collection</a:t>
            </a:r>
            <a:r>
              <a:rPr lang="en-US" sz="1200" b="0" i="0" kern="1200" dirty="0">
                <a:solidFill>
                  <a:schemeClr val="tx1"/>
                </a:solidFill>
                <a:effectLst/>
                <a:latin typeface="+mn-lt"/>
                <a:ea typeface="+mn-ea"/>
                <a:cs typeface="+mn-cs"/>
              </a:rPr>
              <a:t>—show how you arrived at your approach to data collection and analysis.</a:t>
            </a:r>
          </a:p>
          <a:p>
            <a:r>
              <a:rPr lang="en-US" sz="1200" b="1" i="0" kern="1200" dirty="0">
                <a:solidFill>
                  <a:schemeClr val="tx1"/>
                </a:solidFill>
                <a:effectLst/>
                <a:latin typeface="+mn-lt"/>
                <a:ea typeface="+mn-ea"/>
                <a:cs typeface="+mn-cs"/>
              </a:rPr>
              <a:t>Data analysis (coding)</a:t>
            </a:r>
            <a:r>
              <a:rPr lang="en-US" sz="1200" b="0" i="0" kern="1200" dirty="0">
                <a:solidFill>
                  <a:schemeClr val="tx1"/>
                </a:solidFill>
                <a:effectLst/>
                <a:latin typeface="+mn-lt"/>
                <a:ea typeface="+mn-ea"/>
                <a:cs typeface="+mn-cs"/>
              </a:rPr>
              <a:t>—encourage deep thought by helping you build your knowledge about your research topic and gain a greater understanding of your project items.</a:t>
            </a:r>
          </a:p>
          <a:p>
            <a:r>
              <a:rPr lang="en-US" sz="1200" b="1" i="0" kern="1200" dirty="0">
                <a:solidFill>
                  <a:schemeClr val="tx1"/>
                </a:solidFill>
                <a:effectLst/>
                <a:latin typeface="+mn-lt"/>
                <a:ea typeface="+mn-ea"/>
                <a:cs typeface="+mn-cs"/>
              </a:rPr>
              <a:t>Final write-up</a:t>
            </a:r>
            <a:r>
              <a:rPr lang="en-US" sz="1200" b="0" i="0" kern="1200" dirty="0">
                <a:solidFill>
                  <a:schemeClr val="tx1"/>
                </a:solidFill>
                <a:effectLst/>
                <a:latin typeface="+mn-lt"/>
                <a:ea typeface="+mn-ea"/>
                <a:cs typeface="+mn-cs"/>
              </a:rPr>
              <a:t>—include visualizations in your memos to document your findings, and export image files to include in your report or presentation.</a:t>
            </a:r>
          </a:p>
        </p:txBody>
      </p:sp>
      <p:sp>
        <p:nvSpPr>
          <p:cNvPr id="4" name="Slide Number Placeholder 3"/>
          <p:cNvSpPr>
            <a:spLocks noGrp="1"/>
          </p:cNvSpPr>
          <p:nvPr>
            <p:ph type="sldNum" sz="quarter" idx="10"/>
          </p:nvPr>
        </p:nvSpPr>
        <p:spPr/>
        <p:txBody>
          <a:bodyPr/>
          <a:lstStyle/>
          <a:p>
            <a:fld id="{69676D3B-A965-4406-B40B-DBF3A8BB903B}" type="slidenum">
              <a:rPr lang="en-CA" smtClean="0"/>
              <a:pPr/>
              <a:t>30</a:t>
            </a:fld>
            <a:endParaRPr lang="en-CA"/>
          </a:p>
        </p:txBody>
      </p:sp>
    </p:spTree>
    <p:extLst>
      <p:ext uri="{BB962C8B-B14F-4D97-AF65-F5344CB8AC3E}">
        <p14:creationId xmlns:p14="http://schemas.microsoft.com/office/powerpoint/2010/main" val="16999180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fontAlgn="t"/>
            <a:r>
              <a:rPr lang="en-US" sz="2500" u="sng" dirty="0">
                <a:hlinkClick r:id="rId3"/>
              </a:rPr>
              <a:t>Charts</a:t>
            </a:r>
            <a:r>
              <a:rPr lang="en-US" sz="2500" u="sng" dirty="0"/>
              <a:t> - </a:t>
            </a:r>
            <a:r>
              <a:rPr lang="en-US" dirty="0">
                <a:effectLst/>
              </a:rPr>
              <a:t>Present or explore your project and coding.</a:t>
            </a:r>
          </a:p>
          <a:p>
            <a:br>
              <a:rPr lang="en-US" dirty="0"/>
            </a:br>
            <a:r>
              <a:rPr lang="en-US" sz="2500" u="sng" dirty="0">
                <a:hlinkClick r:id="rId4"/>
              </a:rPr>
              <a:t>Hierarchy charts</a:t>
            </a:r>
            <a:r>
              <a:rPr lang="en-US" sz="2500" u="sng" dirty="0"/>
              <a:t> - </a:t>
            </a:r>
            <a:r>
              <a:rPr lang="en-US" sz="1200" b="0" i="0" kern="1200" dirty="0">
                <a:solidFill>
                  <a:schemeClr val="tx1"/>
                </a:solidFill>
                <a:effectLst/>
                <a:latin typeface="+mn-lt"/>
                <a:ea typeface="+mn-ea"/>
                <a:cs typeface="+mn-cs"/>
              </a:rPr>
              <a:t>See patterns in your coding or view the attribute values of cases and files.</a:t>
            </a:r>
          </a:p>
          <a:p>
            <a:pPr marL="57150" lvl="1" indent="0" algn="just">
              <a:spcAft>
                <a:spcPts val="2400"/>
              </a:spcAft>
              <a:buFont typeface="Wingdings" panose="05000000000000000000" pitchFamily="2" charset="2"/>
              <a:buNone/>
            </a:pPr>
            <a:endParaRPr lang="en-US" sz="2500" u="sng" dirty="0">
              <a:hlinkClick r:id="rId5"/>
            </a:endParaRPr>
          </a:p>
          <a:p>
            <a:pPr marL="57150" lvl="1" indent="0" algn="just">
              <a:spcAft>
                <a:spcPts val="2400"/>
              </a:spcAft>
              <a:buFont typeface="Wingdings" panose="05000000000000000000" pitchFamily="2" charset="2"/>
              <a:buNone/>
            </a:pPr>
            <a:r>
              <a:rPr lang="en-US" sz="2500" u="sng" dirty="0">
                <a:hlinkClick r:id="rId5"/>
              </a:rPr>
              <a:t>Mind maps</a:t>
            </a:r>
            <a:r>
              <a:rPr lang="en-US" sz="2500" u="sng" dirty="0"/>
              <a:t> - </a:t>
            </a:r>
            <a:r>
              <a:rPr lang="en-US" sz="1200" b="0" i="0" kern="1200" dirty="0">
                <a:solidFill>
                  <a:schemeClr val="tx1"/>
                </a:solidFill>
                <a:effectLst/>
                <a:latin typeface="+mn-lt"/>
                <a:ea typeface="+mn-ea"/>
                <a:cs typeface="+mn-cs"/>
              </a:rPr>
              <a:t>Brainstorm your ideas and visualize your thoughts.</a:t>
            </a:r>
            <a:endParaRPr lang="en-US" sz="2500" b="0" i="0" u="sng" kern="1200" dirty="0">
              <a:solidFill>
                <a:schemeClr val="tx1"/>
              </a:solidFill>
              <a:effectLst/>
              <a:latin typeface="+mn-lt"/>
              <a:ea typeface="+mn-ea"/>
              <a:cs typeface="+mn-cs"/>
            </a:endParaRPr>
          </a:p>
          <a:p>
            <a:pPr marL="57150" lvl="1" indent="0" algn="just">
              <a:spcAft>
                <a:spcPts val="2400"/>
              </a:spcAft>
              <a:buFont typeface="Wingdings" panose="05000000000000000000" pitchFamily="2" charset="2"/>
              <a:buNone/>
            </a:pPr>
            <a:endParaRPr lang="en-US" sz="2500" b="0" i="0" u="sng" kern="1200" dirty="0">
              <a:solidFill>
                <a:schemeClr val="tx1"/>
              </a:solidFill>
              <a:effectLst/>
              <a:latin typeface="+mn-lt"/>
              <a:ea typeface="+mn-ea"/>
              <a:cs typeface="+mn-cs"/>
              <a:hlinkClick r:id="rId6"/>
            </a:endParaRPr>
          </a:p>
          <a:p>
            <a:pPr marL="57150" lvl="1" indent="0" algn="just">
              <a:spcAft>
                <a:spcPts val="2400"/>
              </a:spcAft>
              <a:buFont typeface="Wingdings" panose="05000000000000000000" pitchFamily="2" charset="2"/>
              <a:buNone/>
            </a:pPr>
            <a:r>
              <a:rPr lang="en-US" sz="2500" u="sng" dirty="0">
                <a:hlinkClick r:id="rId6"/>
              </a:rPr>
              <a:t>Concept maps</a:t>
            </a:r>
            <a:r>
              <a:rPr lang="en-US" sz="2500" u="sng" dirty="0"/>
              <a:t> - </a:t>
            </a:r>
            <a:r>
              <a:rPr lang="en-US" sz="1200" b="0" i="0" kern="1200" dirty="0">
                <a:solidFill>
                  <a:schemeClr val="tx1"/>
                </a:solidFill>
                <a:effectLst/>
                <a:latin typeface="+mn-lt"/>
                <a:ea typeface="+mn-ea"/>
                <a:cs typeface="+mn-cs"/>
              </a:rPr>
              <a:t>Define concepts and think through their connections.</a:t>
            </a:r>
            <a:endParaRPr lang="en-US" sz="2500" u="sng" dirty="0"/>
          </a:p>
          <a:p>
            <a:pPr marL="57150" lvl="1" indent="0" algn="just">
              <a:spcAft>
                <a:spcPts val="2400"/>
              </a:spcAft>
              <a:buFont typeface="Wingdings" panose="05000000000000000000" pitchFamily="2" charset="2"/>
              <a:buNone/>
            </a:pPr>
            <a:endParaRPr lang="en-US" sz="2500" u="sng" dirty="0">
              <a:hlinkClick r:id="rId7"/>
            </a:endParaRPr>
          </a:p>
          <a:p>
            <a:pPr marL="57150" lvl="1" indent="0" algn="just">
              <a:spcAft>
                <a:spcPts val="2400"/>
              </a:spcAft>
              <a:buFont typeface="Wingdings" panose="05000000000000000000" pitchFamily="2" charset="2"/>
              <a:buNone/>
            </a:pPr>
            <a:r>
              <a:rPr lang="en-US" sz="2500" u="sng" dirty="0">
                <a:hlinkClick r:id="rId7"/>
              </a:rPr>
              <a:t>Project maps</a:t>
            </a:r>
            <a:r>
              <a:rPr lang="en-US" sz="2500" u="sng" dirty="0"/>
              <a:t> - </a:t>
            </a:r>
            <a:r>
              <a:rPr lang="en-US" sz="1200" b="0" i="0" kern="1200" dirty="0">
                <a:solidFill>
                  <a:schemeClr val="tx1"/>
                </a:solidFill>
                <a:effectLst/>
                <a:latin typeface="+mn-lt"/>
                <a:ea typeface="+mn-ea"/>
                <a:cs typeface="+mn-cs"/>
              </a:rPr>
              <a:t>Display the items and links in your project.</a:t>
            </a:r>
          </a:p>
          <a:p>
            <a:pPr marL="57150" lvl="1" indent="0" algn="just">
              <a:spcAft>
                <a:spcPts val="2400"/>
              </a:spcAft>
              <a:buFont typeface="Wingdings" panose="05000000000000000000" pitchFamily="2" charset="2"/>
              <a:buNone/>
            </a:pPr>
            <a:endParaRPr lang="en-US" sz="1200" b="0" i="0" kern="1200" dirty="0">
              <a:solidFill>
                <a:schemeClr val="tx1"/>
              </a:solidFill>
              <a:effectLst/>
              <a:latin typeface="+mn-lt"/>
              <a:ea typeface="+mn-ea"/>
              <a:cs typeface="+mn-cs"/>
            </a:endParaRPr>
          </a:p>
          <a:p>
            <a:pPr marL="57150" lvl="1" indent="0" algn="just">
              <a:spcAft>
                <a:spcPts val="2400"/>
              </a:spcAft>
              <a:buFont typeface="Wingdings" panose="05000000000000000000" pitchFamily="2" charset="2"/>
              <a:buNone/>
            </a:pPr>
            <a:r>
              <a:rPr lang="en-US" sz="1200" b="0" i="0" kern="1200" dirty="0">
                <a:solidFill>
                  <a:schemeClr val="tx1"/>
                </a:solidFill>
                <a:effectLst/>
                <a:latin typeface="+mn-lt"/>
                <a:ea typeface="+mn-ea"/>
                <a:cs typeface="+mn-cs"/>
              </a:rPr>
              <a:t>Comparison diagrams – See what two project items have in common and where they differ.</a:t>
            </a:r>
          </a:p>
          <a:p>
            <a:pPr marL="57150" lvl="1" indent="0" algn="just">
              <a:spcAft>
                <a:spcPts val="2400"/>
              </a:spcAft>
              <a:buFont typeface="Wingdings" panose="05000000000000000000" pitchFamily="2" charset="2"/>
              <a:buNone/>
            </a:pPr>
            <a:endParaRPr lang="en-US" sz="1200" b="0" i="0" kern="1200" dirty="0">
              <a:solidFill>
                <a:schemeClr val="tx1"/>
              </a:solidFill>
              <a:effectLst/>
              <a:latin typeface="+mn-lt"/>
              <a:ea typeface="+mn-ea"/>
              <a:cs typeface="+mn-cs"/>
            </a:endParaRPr>
          </a:p>
          <a:p>
            <a:pPr marL="57150" lvl="1" indent="0" algn="just">
              <a:spcAft>
                <a:spcPts val="2400"/>
              </a:spcAft>
              <a:buFont typeface="Wingdings" panose="05000000000000000000" pitchFamily="2" charset="2"/>
              <a:buNone/>
            </a:pPr>
            <a:r>
              <a:rPr lang="en-US" sz="1200" b="0" i="0" kern="1200" dirty="0">
                <a:solidFill>
                  <a:schemeClr val="tx1"/>
                </a:solidFill>
                <a:effectLst/>
                <a:latin typeface="+mn-lt"/>
                <a:ea typeface="+mn-ea"/>
                <a:cs typeface="+mn-cs"/>
              </a:rPr>
              <a:t>Explore diagrams – Show all the items connected to a single project item.</a:t>
            </a:r>
          </a:p>
        </p:txBody>
      </p:sp>
      <p:sp>
        <p:nvSpPr>
          <p:cNvPr id="4" name="Slide Number Placeholder 3"/>
          <p:cNvSpPr>
            <a:spLocks noGrp="1"/>
          </p:cNvSpPr>
          <p:nvPr>
            <p:ph type="sldNum" sz="quarter" idx="10"/>
          </p:nvPr>
        </p:nvSpPr>
        <p:spPr/>
        <p:txBody>
          <a:bodyPr/>
          <a:lstStyle/>
          <a:p>
            <a:fld id="{69676D3B-A965-4406-B40B-DBF3A8BB903B}" type="slidenum">
              <a:rPr lang="en-CA" smtClean="0"/>
              <a:pPr/>
              <a:t>31</a:t>
            </a:fld>
            <a:endParaRPr lang="en-CA"/>
          </a:p>
        </p:txBody>
      </p:sp>
    </p:spTree>
    <p:extLst>
      <p:ext uri="{BB962C8B-B14F-4D97-AF65-F5344CB8AC3E}">
        <p14:creationId xmlns:p14="http://schemas.microsoft.com/office/powerpoint/2010/main" val="2136665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33</a:t>
            </a:fld>
            <a:endParaRPr lang="en-CA"/>
          </a:p>
        </p:txBody>
      </p:sp>
    </p:spTree>
    <p:extLst>
      <p:ext uri="{BB962C8B-B14F-4D97-AF65-F5344CB8AC3E}">
        <p14:creationId xmlns:p14="http://schemas.microsoft.com/office/powerpoint/2010/main" val="33114768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Annotate to match items</a:t>
            </a:r>
            <a:endParaRPr lang="en-CA" dirty="0"/>
          </a:p>
        </p:txBody>
      </p:sp>
      <p:sp>
        <p:nvSpPr>
          <p:cNvPr id="4" name="Slide Number Placeholder 3"/>
          <p:cNvSpPr>
            <a:spLocks noGrp="1"/>
          </p:cNvSpPr>
          <p:nvPr>
            <p:ph type="sldNum" sz="quarter" idx="5"/>
          </p:nvPr>
        </p:nvSpPr>
        <p:spPr/>
        <p:txBody>
          <a:bodyPr/>
          <a:lstStyle/>
          <a:p>
            <a:fld id="{69676D3B-A965-4406-B40B-DBF3A8BB903B}" type="slidenum">
              <a:rPr lang="en-CA" smtClean="0"/>
              <a:pPr/>
              <a:t>42</a:t>
            </a:fld>
            <a:endParaRPr lang="en-CA"/>
          </a:p>
        </p:txBody>
      </p:sp>
    </p:spTree>
    <p:extLst>
      <p:ext uri="{BB962C8B-B14F-4D97-AF65-F5344CB8AC3E}">
        <p14:creationId xmlns:p14="http://schemas.microsoft.com/office/powerpoint/2010/main" val="28458402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a:p>
        </p:txBody>
      </p:sp>
      <p:sp>
        <p:nvSpPr>
          <p:cNvPr id="368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MS PGothic" pitchFamily="34" charset="-128"/>
              </a:defRPr>
            </a:lvl1pPr>
            <a:lvl2pPr marL="742950" indent="-285750" eaLnBrk="0" hangingPunct="0">
              <a:defRPr>
                <a:solidFill>
                  <a:schemeClr val="tx1"/>
                </a:solidFill>
                <a:latin typeface="Arial" charset="0"/>
                <a:ea typeface="MS PGothic" pitchFamily="34" charset="-128"/>
              </a:defRPr>
            </a:lvl2pPr>
            <a:lvl3pPr marL="1143000" indent="-228600" eaLnBrk="0" hangingPunct="0">
              <a:defRPr>
                <a:solidFill>
                  <a:schemeClr val="tx1"/>
                </a:solidFill>
                <a:latin typeface="Arial" charset="0"/>
                <a:ea typeface="MS PGothic" pitchFamily="34" charset="-128"/>
              </a:defRPr>
            </a:lvl3pPr>
            <a:lvl4pPr marL="1600200" indent="-228600" eaLnBrk="0" hangingPunct="0">
              <a:defRPr>
                <a:solidFill>
                  <a:schemeClr val="tx1"/>
                </a:solidFill>
                <a:latin typeface="Arial" charset="0"/>
                <a:ea typeface="MS PGothic" pitchFamily="34" charset="-128"/>
              </a:defRPr>
            </a:lvl4pPr>
            <a:lvl5pPr marL="2057400" indent="-228600" eaLnBrk="0" hangingPunct="0">
              <a:defRPr>
                <a:solidFill>
                  <a:schemeClr val="tx1"/>
                </a:solidFill>
                <a:latin typeface="Arial"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Arial"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Arial"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Arial"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Arial" charset="0"/>
                <a:ea typeface="MS PGothic" pitchFamily="34" charset="-128"/>
              </a:defRPr>
            </a:lvl9pPr>
          </a:lstStyle>
          <a:p>
            <a:pPr eaLnBrk="1" hangingPunct="1"/>
            <a:fld id="{B21F3FD7-AB9F-492C-8C40-6630BE25EE08}" type="slidenum">
              <a:rPr lang="en-US" smtClean="0">
                <a:solidFill>
                  <a:prstClr val="black"/>
                </a:solidFill>
                <a:latin typeface="Calibri" pitchFamily="34" charset="0"/>
              </a:rPr>
              <a:pPr eaLnBrk="1" hangingPunct="1"/>
              <a:t>44</a:t>
            </a:fld>
            <a:endParaRPr lang="en-US">
              <a:solidFill>
                <a:prstClr val="black"/>
              </a:solidFill>
              <a:latin typeface="Calibri" pitchFamily="34" charset="0"/>
            </a:endParaRPr>
          </a:p>
        </p:txBody>
      </p:sp>
    </p:spTree>
    <p:extLst>
      <p:ext uri="{BB962C8B-B14F-4D97-AF65-F5344CB8AC3E}">
        <p14:creationId xmlns:p14="http://schemas.microsoft.com/office/powerpoint/2010/main" val="2424648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6F9DB98B-8D4E-044E-9FCB-C35BD52175E6}" type="slidenum">
              <a:rPr lang="en-US" smtClean="0"/>
              <a:pPr>
                <a:defRPr/>
              </a:pPr>
              <a:t>45</a:t>
            </a:fld>
            <a:endParaRPr lang="en-US"/>
          </a:p>
        </p:txBody>
      </p:sp>
    </p:spTree>
    <p:extLst>
      <p:ext uri="{BB962C8B-B14F-4D97-AF65-F5344CB8AC3E}">
        <p14:creationId xmlns:p14="http://schemas.microsoft.com/office/powerpoint/2010/main" val="708497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https://researchcommons.library.ubc.ca/nvivo-part-1-getting-started-with-nvivo/</a:t>
            </a:r>
          </a:p>
          <a:p>
            <a:endParaRPr lang="en-CA"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2</a:t>
            </a:fld>
            <a:endParaRPr lang="en-CA" dirty="0"/>
          </a:p>
        </p:txBody>
      </p:sp>
    </p:spTree>
    <p:extLst>
      <p:ext uri="{BB962C8B-B14F-4D97-AF65-F5344CB8AC3E}">
        <p14:creationId xmlns:p14="http://schemas.microsoft.com/office/powerpoint/2010/main" val="3588908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4</a:t>
            </a:fld>
            <a:endParaRPr lang="en-CA"/>
          </a:p>
        </p:txBody>
      </p:sp>
    </p:spTree>
    <p:extLst>
      <p:ext uri="{BB962C8B-B14F-4D97-AF65-F5344CB8AC3E}">
        <p14:creationId xmlns:p14="http://schemas.microsoft.com/office/powerpoint/2010/main" val="251825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students to annotate</a:t>
            </a:r>
            <a:endParaRPr lang="en-CA" dirty="0"/>
          </a:p>
        </p:txBody>
      </p:sp>
      <p:sp>
        <p:nvSpPr>
          <p:cNvPr id="4" name="Slide Number Placeholder 3"/>
          <p:cNvSpPr>
            <a:spLocks noGrp="1"/>
          </p:cNvSpPr>
          <p:nvPr>
            <p:ph type="sldNum" sz="quarter" idx="5"/>
          </p:nvPr>
        </p:nvSpPr>
        <p:spPr/>
        <p:txBody>
          <a:bodyPr/>
          <a:lstStyle/>
          <a:p>
            <a:fld id="{69676D3B-A965-4406-B40B-DBF3A8BB903B}" type="slidenum">
              <a:rPr lang="en-CA" smtClean="0"/>
              <a:pPr/>
              <a:t>10</a:t>
            </a:fld>
            <a:endParaRPr lang="en-CA"/>
          </a:p>
        </p:txBody>
      </p:sp>
    </p:spTree>
    <p:extLst>
      <p:ext uri="{BB962C8B-B14F-4D97-AF65-F5344CB8AC3E}">
        <p14:creationId xmlns:p14="http://schemas.microsoft.com/office/powerpoint/2010/main" val="993327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Cases: Just like thematic nodes, cases are containers to hold specific information, you use cases to represent the significant entities in your research. But unlike thematic nodes, cases allow you to integrate specific details for the information they contain, for example as a person (demographic information), location and add attributes for each particular descriptor.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For example, if you have created nodes for interview respondents and classified them as </a:t>
            </a:r>
            <a:r>
              <a:rPr lang="en-CA" sz="1200" i="1" kern="1200" dirty="0">
                <a:solidFill>
                  <a:schemeClr val="tx1"/>
                </a:solidFill>
                <a:effectLst/>
                <a:latin typeface="+mn-lt"/>
                <a:ea typeface="+mn-ea"/>
                <a:cs typeface="+mn-cs"/>
              </a:rPr>
              <a:t>Person</a:t>
            </a:r>
            <a:r>
              <a:rPr lang="en-CA" sz="1200" kern="1200" dirty="0">
                <a:solidFill>
                  <a:schemeClr val="tx1"/>
                </a:solidFill>
                <a:effectLst/>
                <a:latin typeface="+mn-lt"/>
                <a:ea typeface="+mn-ea"/>
                <a:cs typeface="+mn-cs"/>
              </a:rPr>
              <a:t>, you can double-click on the classification to quickly see the spread of your respondents.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Why code at nodes for themes and cases? Means you can answer questions with different criteria. </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13</a:t>
            </a:fld>
            <a:endParaRPr lang="en-CA"/>
          </a:p>
        </p:txBody>
      </p:sp>
    </p:spTree>
    <p:extLst>
      <p:ext uri="{BB962C8B-B14F-4D97-AF65-F5344CB8AC3E}">
        <p14:creationId xmlns:p14="http://schemas.microsoft.com/office/powerpoint/2010/main" val="1771761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classifications to record descriptive information, like demographic details, about the cases in your project. </a:t>
            </a:r>
          </a:p>
          <a:p>
            <a:endParaRPr lang="en-US" dirty="0"/>
          </a:p>
          <a:p>
            <a:r>
              <a:rPr lang="en-US" dirty="0"/>
              <a:t>IN the image, we are seeing the example of creating classifications for each of the cases that have been created for the project (based on the </a:t>
            </a:r>
            <a:r>
              <a:rPr lang="en-US" dirty="0" err="1"/>
              <a:t>intreviews</a:t>
            </a:r>
            <a:r>
              <a:rPr lang="en-US" dirty="0"/>
              <a:t>)</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You can use ‘node classifications’ to capture the demographic details of the people, places or other cases in your project. For example, if you have interviewed people in a particular community, you may want to collect information about their age, gender and occupation—and compare their responses based on these attributes.   There are only 3 predefined Node Classifications inside </a:t>
            </a:r>
            <a:r>
              <a:rPr lang="en-CA" sz="1200" kern="1200" dirty="0" err="1">
                <a:solidFill>
                  <a:schemeClr val="tx1"/>
                </a:solidFill>
                <a:effectLst/>
                <a:latin typeface="+mn-lt"/>
                <a:ea typeface="+mn-ea"/>
                <a:cs typeface="+mn-cs"/>
              </a:rPr>
              <a:t>NVivo</a:t>
            </a:r>
            <a:r>
              <a:rPr lang="en-CA" sz="1200" kern="1200" dirty="0">
                <a:solidFill>
                  <a:schemeClr val="tx1"/>
                </a:solidFill>
                <a:effectLst/>
                <a:latin typeface="+mn-lt"/>
                <a:ea typeface="+mn-ea"/>
                <a:cs typeface="+mn-cs"/>
              </a:rPr>
              <a:t> for PC. </a:t>
            </a:r>
          </a:p>
          <a:p>
            <a:endParaRPr lang="en-CA" dirty="0"/>
          </a:p>
          <a:p>
            <a:r>
              <a:rPr lang="en-CA" sz="1200" kern="1200" dirty="0">
                <a:solidFill>
                  <a:schemeClr val="tx1"/>
                </a:solidFill>
                <a:effectLst/>
                <a:latin typeface="+mn-lt"/>
                <a:ea typeface="+mn-ea"/>
                <a:cs typeface="+mn-cs"/>
              </a:rPr>
              <a:t>You can setup demographic data in </a:t>
            </a:r>
            <a:r>
              <a:rPr lang="en-CA" sz="1200" kern="1200" dirty="0" err="1">
                <a:solidFill>
                  <a:schemeClr val="tx1"/>
                </a:solidFill>
                <a:effectLst/>
                <a:latin typeface="+mn-lt"/>
                <a:ea typeface="+mn-ea"/>
                <a:cs typeface="+mn-cs"/>
              </a:rPr>
              <a:t>NVivo</a:t>
            </a:r>
            <a:r>
              <a:rPr lang="en-CA" sz="1200" kern="1200" dirty="0">
                <a:solidFill>
                  <a:schemeClr val="tx1"/>
                </a:solidFill>
                <a:effectLst/>
                <a:latin typeface="+mn-lt"/>
                <a:ea typeface="+mn-ea"/>
                <a:cs typeface="+mn-cs"/>
              </a:rPr>
              <a:t> or you can import it from a spreadsheet or text file.</a:t>
            </a: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Predefined classifications come with a set of attributes—for example, </a:t>
            </a:r>
            <a:r>
              <a:rPr lang="en-CA" sz="1200" i="1" kern="1200" dirty="0">
                <a:solidFill>
                  <a:schemeClr val="tx1"/>
                </a:solidFill>
                <a:effectLst/>
                <a:latin typeface="+mn-lt"/>
                <a:ea typeface="+mn-ea"/>
                <a:cs typeface="+mn-cs"/>
              </a:rPr>
              <a:t>Person </a:t>
            </a:r>
            <a:r>
              <a:rPr lang="en-CA" sz="1200" kern="1200" dirty="0">
                <a:solidFill>
                  <a:schemeClr val="tx1"/>
                </a:solidFill>
                <a:effectLst/>
                <a:latin typeface="+mn-lt"/>
                <a:ea typeface="+mn-ea"/>
                <a:cs typeface="+mn-cs"/>
              </a:rPr>
              <a:t>has attributes for </a:t>
            </a:r>
            <a:r>
              <a:rPr lang="en-CA" sz="1200" i="1" kern="1200" dirty="0">
                <a:solidFill>
                  <a:schemeClr val="tx1"/>
                </a:solidFill>
                <a:effectLst/>
                <a:latin typeface="+mn-lt"/>
                <a:ea typeface="+mn-ea"/>
                <a:cs typeface="+mn-cs"/>
              </a:rPr>
              <a:t>age, occupation </a:t>
            </a:r>
            <a:r>
              <a:rPr lang="en-CA" sz="1200" kern="1200" dirty="0">
                <a:solidFill>
                  <a:schemeClr val="tx1"/>
                </a:solidFill>
                <a:effectLst/>
                <a:latin typeface="+mn-lt"/>
                <a:ea typeface="+mn-ea"/>
                <a:cs typeface="+mn-cs"/>
              </a:rPr>
              <a:t>and so on. Custom classifications do not have default attributes but you can add your own.</a:t>
            </a:r>
          </a:p>
          <a:p>
            <a:endParaRPr lang="en-US"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15</a:t>
            </a:fld>
            <a:endParaRPr lang="en-CA"/>
          </a:p>
        </p:txBody>
      </p:sp>
    </p:spTree>
    <p:extLst>
      <p:ext uri="{BB962C8B-B14F-4D97-AF65-F5344CB8AC3E}">
        <p14:creationId xmlns:p14="http://schemas.microsoft.com/office/powerpoint/2010/main" val="1435531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classifications to record descriptive information, like demographic details, about the cases in your project. </a:t>
            </a:r>
          </a:p>
          <a:p>
            <a:endParaRPr lang="en-US" dirty="0"/>
          </a:p>
          <a:p>
            <a:r>
              <a:rPr lang="en-US" dirty="0"/>
              <a:t>IN the image, we are seeing the example of creating classifications for each of the cases that have been created for the project (based on the </a:t>
            </a:r>
            <a:r>
              <a:rPr lang="en-US" dirty="0" err="1"/>
              <a:t>intreviews</a:t>
            </a:r>
            <a:r>
              <a:rPr lang="en-US" dirty="0"/>
              <a:t>)</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You can use ‘node classifications’ to capture the demographic details of the people, places or other cases in your project. For example, if you have interviewed people in a particular community, you may want to collect information about their age, gender and occupation—and compare their responses based on these attributes.   There are only 3 predefined Node Classifications inside </a:t>
            </a:r>
            <a:r>
              <a:rPr lang="en-CA" sz="1200" kern="1200" dirty="0" err="1">
                <a:solidFill>
                  <a:schemeClr val="tx1"/>
                </a:solidFill>
                <a:effectLst/>
                <a:latin typeface="+mn-lt"/>
                <a:ea typeface="+mn-ea"/>
                <a:cs typeface="+mn-cs"/>
              </a:rPr>
              <a:t>NVivo</a:t>
            </a:r>
            <a:r>
              <a:rPr lang="en-CA" sz="1200" kern="1200" dirty="0">
                <a:solidFill>
                  <a:schemeClr val="tx1"/>
                </a:solidFill>
                <a:effectLst/>
                <a:latin typeface="+mn-lt"/>
                <a:ea typeface="+mn-ea"/>
                <a:cs typeface="+mn-cs"/>
              </a:rPr>
              <a:t> for PC. </a:t>
            </a:r>
          </a:p>
          <a:p>
            <a:endParaRPr lang="en-CA" dirty="0"/>
          </a:p>
          <a:p>
            <a:r>
              <a:rPr lang="en-CA" sz="1200" kern="1200" dirty="0">
                <a:solidFill>
                  <a:schemeClr val="tx1"/>
                </a:solidFill>
                <a:effectLst/>
                <a:latin typeface="+mn-lt"/>
                <a:ea typeface="+mn-ea"/>
                <a:cs typeface="+mn-cs"/>
              </a:rPr>
              <a:t>You can setup demographic data in </a:t>
            </a:r>
            <a:r>
              <a:rPr lang="en-CA" sz="1200" kern="1200" dirty="0" err="1">
                <a:solidFill>
                  <a:schemeClr val="tx1"/>
                </a:solidFill>
                <a:effectLst/>
                <a:latin typeface="+mn-lt"/>
                <a:ea typeface="+mn-ea"/>
                <a:cs typeface="+mn-cs"/>
              </a:rPr>
              <a:t>NVivo</a:t>
            </a:r>
            <a:r>
              <a:rPr lang="en-CA" sz="1200" kern="1200" dirty="0">
                <a:solidFill>
                  <a:schemeClr val="tx1"/>
                </a:solidFill>
                <a:effectLst/>
                <a:latin typeface="+mn-lt"/>
                <a:ea typeface="+mn-ea"/>
                <a:cs typeface="+mn-cs"/>
              </a:rPr>
              <a:t> or you can import it from a spreadsheet or text file.</a:t>
            </a: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Predefined classifications come with a set of attributes—for example, </a:t>
            </a:r>
            <a:r>
              <a:rPr lang="en-CA" sz="1200" i="1" kern="1200" dirty="0">
                <a:solidFill>
                  <a:schemeClr val="tx1"/>
                </a:solidFill>
                <a:effectLst/>
                <a:latin typeface="+mn-lt"/>
                <a:ea typeface="+mn-ea"/>
                <a:cs typeface="+mn-cs"/>
              </a:rPr>
              <a:t>Person </a:t>
            </a:r>
            <a:r>
              <a:rPr lang="en-CA" sz="1200" kern="1200" dirty="0">
                <a:solidFill>
                  <a:schemeClr val="tx1"/>
                </a:solidFill>
                <a:effectLst/>
                <a:latin typeface="+mn-lt"/>
                <a:ea typeface="+mn-ea"/>
                <a:cs typeface="+mn-cs"/>
              </a:rPr>
              <a:t>has attributes for </a:t>
            </a:r>
            <a:r>
              <a:rPr lang="en-CA" sz="1200" i="1" kern="1200" dirty="0">
                <a:solidFill>
                  <a:schemeClr val="tx1"/>
                </a:solidFill>
                <a:effectLst/>
                <a:latin typeface="+mn-lt"/>
                <a:ea typeface="+mn-ea"/>
                <a:cs typeface="+mn-cs"/>
              </a:rPr>
              <a:t>age, occupation </a:t>
            </a:r>
            <a:r>
              <a:rPr lang="en-CA" sz="1200" kern="1200" dirty="0">
                <a:solidFill>
                  <a:schemeClr val="tx1"/>
                </a:solidFill>
                <a:effectLst/>
                <a:latin typeface="+mn-lt"/>
                <a:ea typeface="+mn-ea"/>
                <a:cs typeface="+mn-cs"/>
              </a:rPr>
              <a:t>and so on. Custom classifications do not have default attributes but you can add your own.</a:t>
            </a:r>
          </a:p>
          <a:p>
            <a:endParaRPr lang="en-US"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16</a:t>
            </a:fld>
            <a:endParaRPr lang="en-CA"/>
          </a:p>
        </p:txBody>
      </p:sp>
    </p:spTree>
    <p:extLst>
      <p:ext uri="{BB962C8B-B14F-4D97-AF65-F5344CB8AC3E}">
        <p14:creationId xmlns:p14="http://schemas.microsoft.com/office/powerpoint/2010/main" val="2147007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EXPLAIN THAT FOR ‘PERSON’ AND ‘ORGANIZATION’ YOU GET AUTOMATIC ATTRIBUTES (TEMPLATE OF)</a:t>
            </a:r>
          </a:p>
        </p:txBody>
      </p:sp>
      <p:sp>
        <p:nvSpPr>
          <p:cNvPr id="4" name="Slide Number Placeholder 3"/>
          <p:cNvSpPr>
            <a:spLocks noGrp="1"/>
          </p:cNvSpPr>
          <p:nvPr>
            <p:ph type="sldNum" sz="quarter" idx="10"/>
          </p:nvPr>
        </p:nvSpPr>
        <p:spPr/>
        <p:txBody>
          <a:bodyPr/>
          <a:lstStyle/>
          <a:p>
            <a:fld id="{69676D3B-A965-4406-B40B-DBF3A8BB903B}" type="slidenum">
              <a:rPr lang="en-CA" smtClean="0"/>
              <a:pPr/>
              <a:t>17</a:t>
            </a:fld>
            <a:endParaRPr lang="en-CA"/>
          </a:p>
        </p:txBody>
      </p:sp>
    </p:spTree>
    <p:extLst>
      <p:ext uri="{BB962C8B-B14F-4D97-AF65-F5344CB8AC3E}">
        <p14:creationId xmlns:p14="http://schemas.microsoft.com/office/powerpoint/2010/main" val="2727448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Annotate to match items</a:t>
            </a:r>
            <a:endParaRPr lang="en-CA" dirty="0"/>
          </a:p>
        </p:txBody>
      </p:sp>
      <p:sp>
        <p:nvSpPr>
          <p:cNvPr id="4" name="Slide Number Placeholder 3"/>
          <p:cNvSpPr>
            <a:spLocks noGrp="1"/>
          </p:cNvSpPr>
          <p:nvPr>
            <p:ph type="sldNum" sz="quarter" idx="5"/>
          </p:nvPr>
        </p:nvSpPr>
        <p:spPr/>
        <p:txBody>
          <a:bodyPr/>
          <a:lstStyle/>
          <a:p>
            <a:fld id="{69676D3B-A965-4406-B40B-DBF3A8BB903B}" type="slidenum">
              <a:rPr lang="en-CA" smtClean="0"/>
              <a:pPr/>
              <a:t>18</a:t>
            </a:fld>
            <a:endParaRPr lang="en-CA"/>
          </a:p>
        </p:txBody>
      </p:sp>
    </p:spTree>
    <p:extLst>
      <p:ext uri="{BB962C8B-B14F-4D97-AF65-F5344CB8AC3E}">
        <p14:creationId xmlns:p14="http://schemas.microsoft.com/office/powerpoint/2010/main" val="342991734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file://localhost/%5C%5Clocalhost%5CUsers%5Canngoncalves%5CDesktop%5CUBC%20PPT%20Templates%20explore%5Cgraphic%20objects%5Cshield.png" TargetMode="External"/><Relationship Id="rId7" Type="http://schemas.openxmlformats.org/officeDocument/2006/relationships/image" Target="file://localhost/%5C%5Clocalhost%5CUsers%5Canngoncalves%5CDesktop%5CUBC%20PPT%20Templates%20explore%5Cgraphic%20objects%5CtheUofBC.png"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file://localhost/%5C%5Clocalhost%5CUsers%5Canngoncalves%5CDesktop%5CUBC%20PPT%20Templates%20explore%5Cgraphic%20objects%5CPOM.png" TargetMode="External"/><Relationship Id="rId4" Type="http://schemas.openxmlformats.org/officeDocument/2006/relationships/image" Target="../media/image2.png"/><Relationship Id="rId9" Type="http://schemas.openxmlformats.org/officeDocument/2006/relationships/image" Target="file://localhost/%5C%5Clocalhost%5CUsers%5Canngoncalves%5CDesktop%5CUBC%20PPT%20Templates%20explore%5CUBC_Cliff_Tritone_annedit.jpg"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file://localhost/%5C%5Clocalhost%5CUsers%5Canngoncalves%5CDesktop%5CUBC%20PPT%20Templates%20explore%5Cgraphic%20objects%5Cshield.png" TargetMode="External"/><Relationship Id="rId7" Type="http://schemas.openxmlformats.org/officeDocument/2006/relationships/image" Target="file://localhost/%5C%5Clocalhost%5CUsers%5Canngoncalves%5CDesktop%5CUBC%20PPT%20Templates%20explore%5Cgraphic%20objects%5CtheUofBC.png" TargetMode="External"/><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file://localhost/%5C%5Clocalhost%5CUsers%5Canngoncalves%5CDesktop%5CUBC%20PPT%20Templates%20explore%5Cgraphic%20objects%5CPOM.png" TargetMode="External"/><Relationship Id="rId4" Type="http://schemas.openxmlformats.org/officeDocument/2006/relationships/image" Target="../media/image2.png"/><Relationship Id="rId9" Type="http://schemas.openxmlformats.org/officeDocument/2006/relationships/image" Target="file://localhost/%5C%5Clocalhost%5CUsers%5Canngoncalves%5CDesktop%5CUBC%20PPT%20Templates%20explore%5CUBC_Cliff_Tritone_annedit.jpg" TargetMode="Externa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UBC Brand Image - Vancouver">
    <p:spTree>
      <p:nvGrpSpPr>
        <p:cNvPr id="1" name=""/>
        <p:cNvGrpSpPr/>
        <p:nvPr/>
      </p:nvGrpSpPr>
      <p:grpSpPr>
        <a:xfrm>
          <a:off x="0" y="0"/>
          <a:ext cx="0" cy="0"/>
          <a:chOff x="0" y="0"/>
          <a:chExt cx="0" cy="0"/>
        </a:xfrm>
      </p:grpSpPr>
      <p:grpSp>
        <p:nvGrpSpPr>
          <p:cNvPr id="2" name="Group 8"/>
          <p:cNvGrpSpPr>
            <a:grpSpLocks/>
          </p:cNvGrpSpPr>
          <p:nvPr/>
        </p:nvGrpSpPr>
        <p:grpSpPr bwMode="auto">
          <a:xfrm>
            <a:off x="0" y="5946775"/>
            <a:ext cx="9220200" cy="911225"/>
            <a:chOff x="0" y="0"/>
            <a:chExt cx="9220200" cy="911225"/>
          </a:xfrm>
        </p:grpSpPr>
        <p:sp>
          <p:nvSpPr>
            <p:cNvPr id="3" name="Rectangle 2"/>
            <p:cNvSpPr/>
            <p:nvPr userDrawn="1"/>
          </p:nvSpPr>
          <p:spPr bwMode="auto">
            <a:xfrm>
              <a:off x="0" y="0"/>
              <a:ext cx="763588" cy="911225"/>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dirty="0"/>
                <a:t> </a:t>
              </a:r>
            </a:p>
          </p:txBody>
        </p:sp>
        <p:sp>
          <p:nvSpPr>
            <p:cNvPr id="4" name="Rectangle 3"/>
            <p:cNvSpPr/>
            <p:nvPr userDrawn="1"/>
          </p:nvSpPr>
          <p:spPr bwMode="auto">
            <a:xfrm>
              <a:off x="808038" y="0"/>
              <a:ext cx="1511300" cy="911225"/>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dirty="0"/>
                <a:t> </a:t>
              </a:r>
            </a:p>
          </p:txBody>
        </p:sp>
        <p:sp>
          <p:nvSpPr>
            <p:cNvPr id="5" name="Rectangle 4"/>
            <p:cNvSpPr/>
            <p:nvPr userDrawn="1"/>
          </p:nvSpPr>
          <p:spPr bwMode="auto">
            <a:xfrm>
              <a:off x="2363788" y="0"/>
              <a:ext cx="6856412" cy="911225"/>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dirty="0"/>
                <a:t> </a:t>
              </a:r>
            </a:p>
          </p:txBody>
        </p:sp>
        <p:pic>
          <p:nvPicPr>
            <p:cNvPr id="6" name="shield.png" descr="/Users/anngoncalves/Desktop/UBC PPT Templates explore/graphic objects/shield.png"/>
            <p:cNvPicPr>
              <a:picLocks noChangeAspect="1"/>
            </p:cNvPicPr>
            <p:nvPr userDrawn="1"/>
          </p:nvPicPr>
          <p:blipFill>
            <a:blip r:embed="rId2" r:link="rId3" cstate="print">
              <a:extLst>
                <a:ext uri="{28A0092B-C50C-407E-A947-70E740481C1C}">
                  <a14:useLocalDpi xmlns:a14="http://schemas.microsoft.com/office/drawing/2010/main" val="0"/>
                </a:ext>
              </a:extLst>
            </a:blip>
            <a:srcRect/>
            <a:stretch>
              <a:fillRect/>
            </a:stretch>
          </p:blipFill>
          <p:spPr bwMode="auto">
            <a:xfrm>
              <a:off x="227013" y="185738"/>
              <a:ext cx="31432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OM.png" descr="/Users/anngoncalves/Desktop/UBC PPT Templates explore/graphic objects/POM.png"/>
            <p:cNvPicPr>
              <a:picLocks noChangeAspect="1"/>
            </p:cNvPicPr>
            <p:nvPr userDrawn="1"/>
          </p:nvPicPr>
          <p:blipFill>
            <a:blip r:embed="rId4" r:link="rId5" cstate="print">
              <a:extLst>
                <a:ext uri="{28A0092B-C50C-407E-A947-70E740481C1C}">
                  <a14:useLocalDpi xmlns:a14="http://schemas.microsoft.com/office/drawing/2010/main" val="0"/>
                </a:ext>
              </a:extLst>
            </a:blip>
            <a:srcRect/>
            <a:stretch>
              <a:fillRect/>
            </a:stretch>
          </p:blipFill>
          <p:spPr bwMode="auto">
            <a:xfrm>
              <a:off x="1030288" y="215900"/>
              <a:ext cx="895350" cy="11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theUofBC.png" descr="/Users/anngoncalves/Desktop/UBC PPT Templates explore/graphic objects/theUofBC.png"/>
            <p:cNvPicPr>
              <a:picLocks noChangeAspect="1"/>
            </p:cNvPicPr>
            <p:nvPr userDrawn="1"/>
          </p:nvPicPr>
          <p:blipFill>
            <a:blip r:embed="rId6" r:link="rId7" cstate="print">
              <a:extLst>
                <a:ext uri="{28A0092B-C50C-407E-A947-70E740481C1C}">
                  <a14:useLocalDpi xmlns:a14="http://schemas.microsoft.com/office/drawing/2010/main" val="0"/>
                </a:ext>
              </a:extLst>
            </a:blip>
            <a:srcRect/>
            <a:stretch>
              <a:fillRect/>
            </a:stretch>
          </p:blipFill>
          <p:spPr bwMode="auto">
            <a:xfrm>
              <a:off x="2578100" y="241300"/>
              <a:ext cx="2176463"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 name="UBC_Cliff_Tritone_annedit.jpg" descr="/Users/anngoncalves/Desktop/UBC PPT Templates explore/UBC_Cliff_Tritone_annedit.jpg"/>
          <p:cNvPicPr>
            <a:picLocks noChangeAspect="1"/>
          </p:cNvPicPr>
          <p:nvPr/>
        </p:nvPicPr>
        <p:blipFill>
          <a:blip r:embed="rId8" r:link="rId9">
            <a:extLst>
              <a:ext uri="{28A0092B-C50C-407E-A947-70E740481C1C}">
                <a14:useLocalDpi xmlns:a14="http://schemas.microsoft.com/office/drawing/2010/main" val="0"/>
              </a:ext>
            </a:extLst>
          </a:blip>
          <a:srcRect l="9158" t="2914" r="19727" b="2914"/>
          <a:stretch>
            <a:fillRect/>
          </a:stretch>
        </p:blipFill>
        <p:spPr bwMode="auto">
          <a:xfrm>
            <a:off x="0" y="-19050"/>
            <a:ext cx="9228138" cy="590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056505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esentation-Title-BG">
    <p:spTree>
      <p:nvGrpSpPr>
        <p:cNvPr id="1" name=""/>
        <p:cNvGrpSpPr/>
        <p:nvPr/>
      </p:nvGrpSpPr>
      <p:grpSpPr>
        <a:xfrm>
          <a:off x="0" y="0"/>
          <a:ext cx="0" cy="0"/>
          <a:chOff x="0" y="0"/>
          <a:chExt cx="0" cy="0"/>
        </a:xfrm>
      </p:grpSpPr>
      <p:pic>
        <p:nvPicPr>
          <p:cNvPr id="7" name="Picture 1" descr="UBC_Footer_BG.pdf"/>
          <p:cNvPicPr>
            <a:picLocks noChangeAspect="1"/>
          </p:cNvPicPr>
          <p:nvPr userDrawn="1"/>
        </p:nvPicPr>
        <p:blipFill>
          <a:blip r:embed="rId2">
            <a:extLst>
              <a:ext uri="{28A0092B-C50C-407E-A947-70E740481C1C}">
                <a14:useLocalDpi xmlns:a14="http://schemas.microsoft.com/office/drawing/2010/main" val="0"/>
              </a:ext>
            </a:extLst>
          </a:blip>
          <a:srcRect b="22363"/>
          <a:stretch>
            <a:fillRect/>
          </a:stretch>
        </p:blipFill>
        <p:spPr bwMode="auto">
          <a:xfrm>
            <a:off x="-17463" y="-17463"/>
            <a:ext cx="9174163" cy="590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Placeholder 11"/>
          <p:cNvSpPr>
            <a:spLocks noGrp="1"/>
          </p:cNvSpPr>
          <p:nvPr>
            <p:ph type="body" sz="quarter" idx="10"/>
          </p:nvPr>
        </p:nvSpPr>
        <p:spPr>
          <a:xfrm>
            <a:off x="1404865" y="1126068"/>
            <a:ext cx="7314109" cy="543076"/>
          </a:xfrm>
          <a:prstGeom prst="rect">
            <a:avLst/>
          </a:prstGeom>
        </p:spPr>
        <p:txBody>
          <a:bodyPr>
            <a:normAutofit/>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2400" b="1" i="0" u="none" strike="noStrike" kern="1200" cap="none" spc="0" normalizeH="0" baseline="0" noProof="0">
                <a:ln>
                  <a:noFill/>
                </a:ln>
                <a:solidFill>
                  <a:srgbClr val="FFFFFF"/>
                </a:solidFill>
                <a:effectLst/>
                <a:uLnTx/>
                <a:uFillTx/>
                <a:latin typeface="Verdana" pitchFamily="34" charset="0"/>
              </a:defRPr>
            </a:lvl1pPr>
            <a:lvl2pPr>
              <a:buNone/>
              <a:defRPr b="0" i="0">
                <a:latin typeface="WhitneyHTF-Bold"/>
                <a:cs typeface="WhitneyHTF-Bold"/>
              </a:defRPr>
            </a:lvl2pPr>
            <a:lvl3pPr>
              <a:buNone/>
              <a:defRPr b="0" i="0">
                <a:latin typeface="WhitneyHTF-Bold"/>
                <a:cs typeface="WhitneyHTF-Bold"/>
              </a:defRPr>
            </a:lvl3pPr>
            <a:lvl4pPr>
              <a:buNone/>
              <a:defRPr b="0" i="0">
                <a:latin typeface="WhitneyHTF-Bold"/>
                <a:cs typeface="WhitneyHTF-Bold"/>
              </a:defRPr>
            </a:lvl4pPr>
            <a:lvl5pPr>
              <a:buNone/>
              <a:defRPr b="0" i="0">
                <a:latin typeface="WhitneyHTF-Bold"/>
                <a:cs typeface="WhitneyHTF-Bold"/>
              </a:defRPr>
            </a:lvl5pPr>
          </a:lstStyle>
          <a:p>
            <a:pPr lvl="0"/>
            <a:r>
              <a:rPr lang="en-US"/>
              <a:t>Click to edit Master text styles</a:t>
            </a:r>
          </a:p>
        </p:txBody>
      </p:sp>
      <p:sp>
        <p:nvSpPr>
          <p:cNvPr id="16" name="Text Placeholder 16"/>
          <p:cNvSpPr>
            <a:spLocks noGrp="1"/>
          </p:cNvSpPr>
          <p:nvPr>
            <p:ph type="body" sz="quarter" idx="13"/>
          </p:nvPr>
        </p:nvSpPr>
        <p:spPr>
          <a:xfrm>
            <a:off x="1404865" y="1986643"/>
            <a:ext cx="7309534" cy="625928"/>
          </a:xfrm>
          <a:prstGeom prst="rect">
            <a:avLst/>
          </a:prstGeom>
        </p:spPr>
        <p:txBody>
          <a:bodyPr vert="horz" wrap="none" anchor="t"/>
          <a:lstStyle>
            <a:lvl1pPr>
              <a:buNone/>
              <a:defRPr sz="1800" b="1">
                <a:solidFill>
                  <a:schemeClr val="bg1"/>
                </a:solidFill>
                <a:latin typeface="Verdana"/>
                <a:cs typeface="Verdana"/>
              </a:defRPr>
            </a:lvl1pPr>
            <a:lvl2pPr>
              <a:buNone/>
              <a:defRPr sz="1800" b="1">
                <a:solidFill>
                  <a:schemeClr val="bg1"/>
                </a:solidFill>
                <a:latin typeface="Verdana"/>
                <a:cs typeface="Verdana"/>
              </a:defRPr>
            </a:lvl2pPr>
            <a:lvl3pPr>
              <a:buNone/>
              <a:defRPr sz="1800" b="1">
                <a:solidFill>
                  <a:schemeClr val="bg1"/>
                </a:solidFill>
                <a:latin typeface="Verdana"/>
                <a:cs typeface="Verdana"/>
              </a:defRPr>
            </a:lvl3pPr>
            <a:lvl4pPr>
              <a:buNone/>
              <a:defRPr sz="1800" b="1">
                <a:solidFill>
                  <a:schemeClr val="bg1"/>
                </a:solidFill>
                <a:latin typeface="Verdana"/>
                <a:cs typeface="Verdana"/>
              </a:defRPr>
            </a:lvl4pPr>
            <a:lvl5pPr>
              <a:buNone/>
              <a:defRPr sz="1800" b="1">
                <a:solidFill>
                  <a:schemeClr val="bg1"/>
                </a:solidFill>
                <a:latin typeface="Verdana"/>
                <a:cs typeface="Verdana"/>
              </a:defRPr>
            </a:lvl5pPr>
          </a:lstStyle>
          <a:p>
            <a:pPr lvl="0"/>
            <a:r>
              <a:rPr lang="en-US"/>
              <a:t>Click to edit Master text styles</a:t>
            </a:r>
          </a:p>
        </p:txBody>
      </p:sp>
      <p:sp>
        <p:nvSpPr>
          <p:cNvPr id="17" name="Text Placeholder 23"/>
          <p:cNvSpPr>
            <a:spLocks noGrp="1"/>
          </p:cNvSpPr>
          <p:nvPr>
            <p:ph type="body" sz="quarter" idx="16"/>
          </p:nvPr>
        </p:nvSpPr>
        <p:spPr>
          <a:xfrm>
            <a:off x="1404865" y="2621188"/>
            <a:ext cx="7301596" cy="408669"/>
          </a:xfrm>
          <a:prstGeom prst="rect">
            <a:avLst/>
          </a:prstGeom>
        </p:spPr>
        <p:txBody>
          <a:bodyPr vert="horz" wrap="none"/>
          <a:lstStyle>
            <a:lvl1pPr>
              <a:spcAft>
                <a:spcPts val="3000"/>
              </a:spcAft>
              <a:buNone/>
              <a:defRPr sz="1800" baseline="0">
                <a:solidFill>
                  <a:schemeClr val="bg1"/>
                </a:solidFill>
                <a:latin typeface="Verdana"/>
                <a:cs typeface="Verdana"/>
              </a:defRPr>
            </a:lvl1pPr>
            <a:lvl2pPr algn="dist">
              <a:buNone/>
              <a:defRPr sz="1800">
                <a:latin typeface="Verdana"/>
                <a:cs typeface="Verdana"/>
              </a:defRPr>
            </a:lvl2pPr>
            <a:lvl3pPr algn="dist">
              <a:buNone/>
              <a:defRPr sz="1800">
                <a:latin typeface="Verdana"/>
                <a:cs typeface="Verdana"/>
              </a:defRPr>
            </a:lvl3pPr>
            <a:lvl4pPr algn="dist">
              <a:buNone/>
              <a:defRPr sz="1800">
                <a:latin typeface="Verdana"/>
                <a:cs typeface="Verdana"/>
              </a:defRPr>
            </a:lvl4pPr>
            <a:lvl5pPr algn="dist">
              <a:buNone/>
              <a:defRPr sz="1800">
                <a:latin typeface="Verdana"/>
                <a:cs typeface="Verdana"/>
              </a:defRPr>
            </a:lvl5pPr>
          </a:lstStyle>
          <a:p>
            <a:pPr lvl="0"/>
            <a:r>
              <a:rPr lang="en-US" dirty="0"/>
              <a:t>Click to edit Master text styles</a:t>
            </a:r>
          </a:p>
        </p:txBody>
      </p:sp>
      <p:sp>
        <p:nvSpPr>
          <p:cNvPr id="18" name="Text Placeholder 23"/>
          <p:cNvSpPr>
            <a:spLocks noGrp="1"/>
          </p:cNvSpPr>
          <p:nvPr>
            <p:ph type="body" sz="quarter" idx="17"/>
          </p:nvPr>
        </p:nvSpPr>
        <p:spPr>
          <a:xfrm>
            <a:off x="1404865" y="3046193"/>
            <a:ext cx="7301596" cy="410029"/>
          </a:xfrm>
          <a:prstGeom prst="rect">
            <a:avLst/>
          </a:prstGeom>
        </p:spPr>
        <p:txBody>
          <a:bodyPr vert="horz" wrap="none"/>
          <a:lstStyle>
            <a:lvl1pPr>
              <a:spcAft>
                <a:spcPts val="3000"/>
              </a:spcAft>
              <a:buNone/>
              <a:defRPr sz="1800" baseline="0">
                <a:solidFill>
                  <a:schemeClr val="bg1"/>
                </a:solidFill>
                <a:latin typeface="Verdana"/>
                <a:cs typeface="Verdana"/>
              </a:defRPr>
            </a:lvl1pPr>
            <a:lvl2pPr algn="dist">
              <a:buNone/>
              <a:defRPr sz="1800">
                <a:latin typeface="Verdana"/>
                <a:cs typeface="Verdana"/>
              </a:defRPr>
            </a:lvl2pPr>
            <a:lvl3pPr algn="dist">
              <a:buNone/>
              <a:defRPr sz="1800">
                <a:latin typeface="Verdana"/>
                <a:cs typeface="Verdana"/>
              </a:defRPr>
            </a:lvl3pPr>
            <a:lvl4pPr algn="dist">
              <a:buNone/>
              <a:defRPr sz="1800">
                <a:latin typeface="Verdana"/>
                <a:cs typeface="Verdana"/>
              </a:defRPr>
            </a:lvl4pPr>
            <a:lvl5pPr algn="dist">
              <a:buNone/>
              <a:defRPr sz="1800">
                <a:latin typeface="Verdana"/>
                <a:cs typeface="Verdana"/>
              </a:defRPr>
            </a:lvl5pPr>
          </a:lstStyle>
          <a:p>
            <a:pPr lvl="0"/>
            <a:r>
              <a:rPr lang="en-US"/>
              <a:t>Click to edit Master text styles</a:t>
            </a:r>
          </a:p>
        </p:txBody>
      </p:sp>
      <p:sp>
        <p:nvSpPr>
          <p:cNvPr id="19" name="Text Placeholder 23"/>
          <p:cNvSpPr>
            <a:spLocks noGrp="1"/>
          </p:cNvSpPr>
          <p:nvPr>
            <p:ph type="body" sz="quarter" idx="18"/>
          </p:nvPr>
        </p:nvSpPr>
        <p:spPr>
          <a:xfrm>
            <a:off x="1404865" y="3465286"/>
            <a:ext cx="7301596" cy="429029"/>
          </a:xfrm>
          <a:prstGeom prst="rect">
            <a:avLst/>
          </a:prstGeom>
        </p:spPr>
        <p:txBody>
          <a:bodyPr vert="horz" wrap="none"/>
          <a:lstStyle>
            <a:lvl1pPr>
              <a:spcAft>
                <a:spcPts val="3000"/>
              </a:spcAft>
              <a:buNone/>
              <a:defRPr sz="1800" baseline="0">
                <a:solidFill>
                  <a:schemeClr val="bg1"/>
                </a:solidFill>
                <a:latin typeface="Verdana"/>
                <a:cs typeface="Verdana"/>
              </a:defRPr>
            </a:lvl1pPr>
            <a:lvl2pPr algn="dist">
              <a:buNone/>
              <a:defRPr sz="1800">
                <a:latin typeface="Verdana"/>
                <a:cs typeface="Verdana"/>
              </a:defRPr>
            </a:lvl2pPr>
            <a:lvl3pPr algn="dist">
              <a:buNone/>
              <a:defRPr sz="1800">
                <a:latin typeface="Verdana"/>
                <a:cs typeface="Verdana"/>
              </a:defRPr>
            </a:lvl3pPr>
            <a:lvl4pPr algn="dist">
              <a:buNone/>
              <a:defRPr sz="1800">
                <a:latin typeface="Verdana"/>
                <a:cs typeface="Verdana"/>
              </a:defRPr>
            </a:lvl4pPr>
            <a:lvl5pPr algn="dist">
              <a:buNone/>
              <a:defRPr sz="1800">
                <a:latin typeface="Verdana"/>
                <a:cs typeface="Verdana"/>
              </a:defRPr>
            </a:lvl5pPr>
          </a:lstStyle>
          <a:p>
            <a:pPr lvl="0"/>
            <a:r>
              <a:rPr lang="en-US"/>
              <a:t>Click to edit Master text styles</a:t>
            </a:r>
          </a:p>
        </p:txBody>
      </p:sp>
    </p:spTree>
    <p:extLst>
      <p:ext uri="{BB962C8B-B14F-4D97-AF65-F5344CB8AC3E}">
        <p14:creationId xmlns:p14="http://schemas.microsoft.com/office/powerpoint/2010/main" val="39093358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esentation-Divider-Generic-G">
    <p:spTree>
      <p:nvGrpSpPr>
        <p:cNvPr id="1" name=""/>
        <p:cNvGrpSpPr/>
        <p:nvPr/>
      </p:nvGrpSpPr>
      <p:grpSpPr>
        <a:xfrm>
          <a:off x="0" y="0"/>
          <a:ext cx="0" cy="0"/>
          <a:chOff x="0" y="0"/>
          <a:chExt cx="0" cy="0"/>
        </a:xfrm>
      </p:grpSpPr>
      <p:sp>
        <p:nvSpPr>
          <p:cNvPr id="3" name="Rectangle 2"/>
          <p:cNvSpPr>
            <a:spLocks noChangeArrowheads="1"/>
          </p:cNvSpPr>
          <p:nvPr userDrawn="1"/>
        </p:nvSpPr>
        <p:spPr bwMode="auto">
          <a:xfrm>
            <a:off x="-17463" y="-17463"/>
            <a:ext cx="9178926" cy="6892926"/>
          </a:xfrm>
          <a:prstGeom prst="rect">
            <a:avLst/>
          </a:prstGeom>
          <a:solidFill>
            <a:srgbClr val="496B7F"/>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457200" fontAlgn="base">
              <a:spcBef>
                <a:spcPct val="0"/>
              </a:spcBef>
              <a:spcAft>
                <a:spcPct val="0"/>
              </a:spcAft>
              <a:defRPr/>
            </a:pPr>
            <a:endParaRPr lang="en-US">
              <a:solidFill>
                <a:srgbClr val="FFFFFF"/>
              </a:solidFill>
              <a:ea typeface="ＭＳ Ｐゴシック" charset="0"/>
            </a:endParaRPr>
          </a:p>
        </p:txBody>
      </p:sp>
      <p:sp>
        <p:nvSpPr>
          <p:cNvPr id="5" name="Text Placeholder 11"/>
          <p:cNvSpPr>
            <a:spLocks noGrp="1"/>
          </p:cNvSpPr>
          <p:nvPr>
            <p:ph type="body" sz="quarter" idx="10"/>
          </p:nvPr>
        </p:nvSpPr>
        <p:spPr>
          <a:xfrm>
            <a:off x="1404865" y="1126068"/>
            <a:ext cx="7314109" cy="543076"/>
          </a:xfrm>
          <a:prstGeom prst="rect">
            <a:avLst/>
          </a:prstGeom>
        </p:spPr>
        <p:txBody>
          <a:bodyPr>
            <a:normAutofit/>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2400" b="1" i="0" u="none" strike="noStrike" kern="1200" cap="none" spc="0" normalizeH="0" baseline="0" noProof="0">
                <a:ln>
                  <a:noFill/>
                </a:ln>
                <a:solidFill>
                  <a:srgbClr val="FFFFFF"/>
                </a:solidFill>
                <a:effectLst/>
                <a:uLnTx/>
                <a:uFillTx/>
                <a:latin typeface="Verdana" pitchFamily="34" charset="0"/>
              </a:defRPr>
            </a:lvl1pPr>
            <a:lvl2pPr>
              <a:buNone/>
              <a:defRPr b="0" i="0">
                <a:latin typeface="WhitneyHTF-Bold"/>
                <a:cs typeface="WhitneyHTF-Bold"/>
              </a:defRPr>
            </a:lvl2pPr>
            <a:lvl3pPr>
              <a:buNone/>
              <a:defRPr b="0" i="0">
                <a:latin typeface="WhitneyHTF-Bold"/>
                <a:cs typeface="WhitneyHTF-Bold"/>
              </a:defRPr>
            </a:lvl3pPr>
            <a:lvl4pPr>
              <a:buNone/>
              <a:defRPr b="0" i="0">
                <a:latin typeface="WhitneyHTF-Bold"/>
                <a:cs typeface="WhitneyHTF-Bold"/>
              </a:defRPr>
            </a:lvl4pPr>
            <a:lvl5pPr>
              <a:buNone/>
              <a:defRPr b="0" i="0">
                <a:latin typeface="WhitneyHTF-Bold"/>
                <a:cs typeface="WhitneyHTF-Bold"/>
              </a:defRPr>
            </a:lvl5pPr>
          </a:lstStyle>
          <a:p>
            <a:pPr lvl="0"/>
            <a:r>
              <a:rPr lang="en-US"/>
              <a:t>Click to edit Master text styles</a:t>
            </a:r>
          </a:p>
        </p:txBody>
      </p:sp>
    </p:spTree>
    <p:extLst>
      <p:ext uri="{BB962C8B-B14F-4D97-AF65-F5344CB8AC3E}">
        <p14:creationId xmlns:p14="http://schemas.microsoft.com/office/powerpoint/2010/main" val="4833527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resentation-Copy-B">
    <p:spTree>
      <p:nvGrpSpPr>
        <p:cNvPr id="1" name=""/>
        <p:cNvGrpSpPr/>
        <p:nvPr/>
      </p:nvGrpSpPr>
      <p:grpSpPr>
        <a:xfrm>
          <a:off x="0" y="0"/>
          <a:ext cx="0" cy="0"/>
          <a:chOff x="0" y="0"/>
          <a:chExt cx="0" cy="0"/>
        </a:xfrm>
      </p:grpSpPr>
      <p:sp>
        <p:nvSpPr>
          <p:cNvPr id="7" name="Text Placeholder 11"/>
          <p:cNvSpPr>
            <a:spLocks noGrp="1"/>
          </p:cNvSpPr>
          <p:nvPr>
            <p:ph type="body" sz="quarter" idx="10"/>
          </p:nvPr>
        </p:nvSpPr>
        <p:spPr>
          <a:xfrm>
            <a:off x="1413006" y="1126068"/>
            <a:ext cx="7314109" cy="543076"/>
          </a:xfrm>
          <a:prstGeom prst="rect">
            <a:avLst/>
          </a:prstGeom>
        </p:spPr>
        <p:txBody>
          <a:bodyPr>
            <a:normAutofit/>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2400" b="1" i="0" u="none" strike="noStrike" kern="1200" cap="none" spc="0" normalizeH="0" baseline="0" noProof="0">
                <a:ln>
                  <a:noFill/>
                </a:ln>
                <a:solidFill>
                  <a:srgbClr val="0C2344"/>
                </a:solidFill>
                <a:effectLst/>
                <a:uLnTx/>
                <a:uFillTx/>
                <a:latin typeface="Verdana" pitchFamily="34" charset="0"/>
              </a:defRPr>
            </a:lvl1pPr>
            <a:lvl2pPr>
              <a:buNone/>
              <a:defRPr b="0" i="0">
                <a:latin typeface="WhitneyHTF-Bold"/>
                <a:cs typeface="WhitneyHTF-Bold"/>
              </a:defRPr>
            </a:lvl2pPr>
            <a:lvl3pPr>
              <a:buNone/>
              <a:defRPr b="0" i="0">
                <a:latin typeface="WhitneyHTF-Bold"/>
                <a:cs typeface="WhitneyHTF-Bold"/>
              </a:defRPr>
            </a:lvl3pPr>
            <a:lvl4pPr>
              <a:buNone/>
              <a:defRPr b="0" i="0">
                <a:latin typeface="WhitneyHTF-Bold"/>
                <a:cs typeface="WhitneyHTF-Bold"/>
              </a:defRPr>
            </a:lvl4pPr>
            <a:lvl5pPr>
              <a:buNone/>
              <a:defRPr b="0" i="0">
                <a:latin typeface="WhitneyHTF-Bold"/>
                <a:cs typeface="WhitneyHTF-Bold"/>
              </a:defRPr>
            </a:lvl5pPr>
          </a:lstStyle>
          <a:p>
            <a:pPr lvl="0"/>
            <a:r>
              <a:rPr lang="en-US" noProof="0" dirty="0"/>
              <a:t>Click to edit Master text styles</a:t>
            </a:r>
          </a:p>
        </p:txBody>
      </p:sp>
      <p:sp>
        <p:nvSpPr>
          <p:cNvPr id="8" name="Text Placeholder 12"/>
          <p:cNvSpPr>
            <a:spLocks noGrp="1"/>
          </p:cNvSpPr>
          <p:nvPr>
            <p:ph type="body" sz="quarter" idx="14"/>
          </p:nvPr>
        </p:nvSpPr>
        <p:spPr>
          <a:xfrm>
            <a:off x="1413689" y="2613025"/>
            <a:ext cx="7308850" cy="2671763"/>
          </a:xfrm>
          <a:prstGeom prst="rect">
            <a:avLst/>
          </a:prstGeom>
        </p:spPr>
        <p:txBody>
          <a:bodyPr vert="horz"/>
          <a:lstStyle>
            <a:lvl1pPr marL="0" marR="0" indent="0" algn="l" defTabSz="914400" rtl="0" eaLnBrk="1" fontAlgn="auto" latinLnBrk="0" hangingPunct="1">
              <a:lnSpc>
                <a:spcPts val="3000"/>
              </a:lnSpc>
              <a:spcBef>
                <a:spcPts val="0"/>
              </a:spcBef>
              <a:spcAft>
                <a:spcPts val="0"/>
              </a:spcAft>
              <a:buClrTx/>
              <a:buSzTx/>
              <a:buFont typeface="Arial" pitchFamily="34" charset="0"/>
              <a:buNone/>
              <a:tabLst/>
              <a:defRPr sz="1800" baseline="0">
                <a:solidFill>
                  <a:srgbClr val="0C2344"/>
                </a:solidFill>
                <a:latin typeface="Verdana"/>
                <a:cs typeface="Verdana"/>
              </a:defRPr>
            </a:lvl1pPr>
            <a:lvl2pPr>
              <a:buNone/>
              <a:defRPr sz="1800" baseline="0">
                <a:solidFill>
                  <a:srgbClr val="0C2344"/>
                </a:solidFill>
                <a:latin typeface="Verdana"/>
                <a:cs typeface="Verdana"/>
              </a:defRPr>
            </a:lvl2pPr>
            <a:lvl3pPr>
              <a:buNone/>
              <a:defRPr sz="1800">
                <a:latin typeface="Verdana"/>
                <a:cs typeface="Verdana"/>
              </a:defRPr>
            </a:lvl3pPr>
          </a:lstStyle>
          <a:p>
            <a:pPr lvl="0"/>
            <a:r>
              <a:rPr lang="en-US" noProof="0" dirty="0"/>
              <a:t>Click to edit Master text styles</a:t>
            </a:r>
          </a:p>
          <a:p>
            <a:pPr lvl="1"/>
            <a:r>
              <a:rPr lang="en-US" noProof="0" dirty="0"/>
              <a:t>Second level</a:t>
            </a:r>
          </a:p>
        </p:txBody>
      </p:sp>
      <p:sp>
        <p:nvSpPr>
          <p:cNvPr id="9" name="Text Placeholder 14"/>
          <p:cNvSpPr>
            <a:spLocks noGrp="1"/>
          </p:cNvSpPr>
          <p:nvPr>
            <p:ph type="body" sz="quarter" idx="15"/>
          </p:nvPr>
        </p:nvSpPr>
        <p:spPr>
          <a:xfrm>
            <a:off x="1413689" y="1858963"/>
            <a:ext cx="7308850" cy="754062"/>
          </a:xfrm>
          <a:prstGeom prst="rect">
            <a:avLst/>
          </a:prstGeom>
        </p:spPr>
        <p:txBody>
          <a:bodyPr vert="horz"/>
          <a:lstStyle>
            <a:lvl1pPr>
              <a:buNone/>
              <a:defRPr sz="1800" b="1" baseline="0">
                <a:solidFill>
                  <a:srgbClr val="0C2344"/>
                </a:solidFill>
                <a:latin typeface="Verdana"/>
                <a:cs typeface="Verdana"/>
              </a:defRPr>
            </a:lvl1pPr>
            <a:lvl2pPr>
              <a:buNone/>
              <a:defRPr sz="1800"/>
            </a:lvl2pPr>
            <a:lvl3pPr>
              <a:buNone/>
              <a:defRPr sz="1800"/>
            </a:lvl3pPr>
            <a:lvl4pPr>
              <a:buNone/>
              <a:defRPr sz="1800"/>
            </a:lvl4pPr>
            <a:lvl5pPr>
              <a:buNone/>
              <a:defRPr sz="1800"/>
            </a:lvl5pPr>
          </a:lstStyle>
          <a:p>
            <a:pPr lvl="0"/>
            <a:r>
              <a:rPr lang="en-US" dirty="0"/>
              <a:t>Click to edit Master text styles</a:t>
            </a:r>
          </a:p>
        </p:txBody>
      </p:sp>
    </p:spTree>
    <p:extLst>
      <p:ext uri="{BB962C8B-B14F-4D97-AF65-F5344CB8AC3E}">
        <p14:creationId xmlns:p14="http://schemas.microsoft.com/office/powerpoint/2010/main" val="3710745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resentation Final">
    <p:spTree>
      <p:nvGrpSpPr>
        <p:cNvPr id="1" name=""/>
        <p:cNvGrpSpPr/>
        <p:nvPr/>
      </p:nvGrpSpPr>
      <p:grpSpPr>
        <a:xfrm>
          <a:off x="0" y="0"/>
          <a:ext cx="0" cy="0"/>
          <a:chOff x="0" y="0"/>
          <a:chExt cx="0" cy="0"/>
        </a:xfrm>
      </p:grpSpPr>
      <p:sp>
        <p:nvSpPr>
          <p:cNvPr id="2" name="Rectangle 1"/>
          <p:cNvSpPr>
            <a:spLocks noChangeArrowheads="1"/>
          </p:cNvSpPr>
          <p:nvPr userDrawn="1"/>
        </p:nvSpPr>
        <p:spPr bwMode="auto">
          <a:xfrm>
            <a:off x="-17463" y="-17463"/>
            <a:ext cx="9248776" cy="6932613"/>
          </a:xfrm>
          <a:prstGeom prst="rect">
            <a:avLst/>
          </a:prstGeom>
          <a:solidFill>
            <a:srgbClr val="07203F"/>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base">
              <a:spcBef>
                <a:spcPct val="0"/>
              </a:spcBef>
              <a:spcAft>
                <a:spcPct val="0"/>
              </a:spcAft>
              <a:defRPr/>
            </a:pPr>
            <a:endParaRPr lang="en-US">
              <a:solidFill>
                <a:srgbClr val="FFFFFF"/>
              </a:solidFill>
              <a:ea typeface="ＭＳ Ｐゴシック" charset="0"/>
            </a:endParaRPr>
          </a:p>
        </p:txBody>
      </p:sp>
      <p:pic>
        <p:nvPicPr>
          <p:cNvPr id="3" name="Picture 8" descr="s2u_r.eps"/>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28763" y="2405063"/>
            <a:ext cx="6654800" cy="102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38473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2188044"/>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grpSp>
        <p:nvGrpSpPr>
          <p:cNvPr id="4" name="Group 2"/>
          <p:cNvGrpSpPr>
            <a:grpSpLocks/>
          </p:cNvGrpSpPr>
          <p:nvPr userDrawn="1"/>
        </p:nvGrpSpPr>
        <p:grpSpPr bwMode="auto">
          <a:xfrm>
            <a:off x="606659" y="319091"/>
            <a:ext cx="1907947" cy="965426"/>
            <a:chOff x="846762" y="242839"/>
            <a:chExt cx="11430116" cy="5005818"/>
          </a:xfrm>
        </p:grpSpPr>
        <p:pic>
          <p:nvPicPr>
            <p:cNvPr id="5"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5792" y="242839"/>
              <a:ext cx="7242612" cy="4384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txBox="1">
              <a:spLocks/>
            </p:cNvSpPr>
            <p:nvPr/>
          </p:nvSpPr>
          <p:spPr bwMode="auto">
            <a:xfrm>
              <a:off x="846762" y="4162615"/>
              <a:ext cx="11430116" cy="1086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457200" fontAlgn="base">
                <a:spcBef>
                  <a:spcPct val="0"/>
                </a:spcBef>
                <a:spcAft>
                  <a:spcPct val="0"/>
                </a:spcAft>
              </a:pPr>
              <a:r>
                <a:rPr lang="en-CA" sz="900" b="1" dirty="0">
                  <a:solidFill>
                    <a:srgbClr val="F7A209"/>
                  </a:solidFill>
                  <a:latin typeface="Calibri" charset="0"/>
                </a:rPr>
                <a:t>UBC Library Research Commons</a:t>
              </a:r>
              <a:endParaRPr lang="en-US" sz="900" b="1" dirty="0">
                <a:solidFill>
                  <a:srgbClr val="F7A209"/>
                </a:solidFill>
                <a:latin typeface="Calibri" charset="0"/>
              </a:endParaRPr>
            </a:p>
          </p:txBody>
        </p:sp>
      </p:grpSp>
    </p:spTree>
    <p:extLst>
      <p:ext uri="{BB962C8B-B14F-4D97-AF65-F5344CB8AC3E}">
        <p14:creationId xmlns:p14="http://schemas.microsoft.com/office/powerpoint/2010/main" val="6810537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resentation - Title - B">
    <p:spTree>
      <p:nvGrpSpPr>
        <p:cNvPr id="1" name=""/>
        <p:cNvGrpSpPr/>
        <p:nvPr/>
      </p:nvGrpSpPr>
      <p:grpSpPr>
        <a:xfrm>
          <a:off x="0" y="0"/>
          <a:ext cx="0" cy="0"/>
          <a:chOff x="0" y="0"/>
          <a:chExt cx="0" cy="0"/>
        </a:xfrm>
      </p:grpSpPr>
      <p:pic>
        <p:nvPicPr>
          <p:cNvPr id="7" name="Picture 8" descr="Picture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867400"/>
          </a:xfrm>
          <a:prstGeom prst="rect">
            <a:avLst/>
          </a:prstGeom>
          <a:solidFill>
            <a:srgbClr val="002040"/>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1" name="Text Placeholder 11"/>
          <p:cNvSpPr>
            <a:spLocks noGrp="1"/>
          </p:cNvSpPr>
          <p:nvPr>
            <p:ph type="body" sz="quarter" idx="10"/>
          </p:nvPr>
        </p:nvSpPr>
        <p:spPr>
          <a:xfrm>
            <a:off x="1404865" y="1126068"/>
            <a:ext cx="7314109" cy="543076"/>
          </a:xfrm>
          <a:prstGeom prst="rect">
            <a:avLst/>
          </a:prstGeom>
        </p:spPr>
        <p:txBody>
          <a:bodyPr>
            <a:normAutofit/>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2400" b="1" i="0" u="none" strike="noStrike" kern="1200" cap="none" spc="0" normalizeH="0" baseline="0" noProof="0">
                <a:ln>
                  <a:noFill/>
                </a:ln>
                <a:solidFill>
                  <a:srgbClr val="FFFFFF"/>
                </a:solidFill>
                <a:effectLst/>
                <a:uLnTx/>
                <a:uFillTx/>
                <a:latin typeface="Verdana" pitchFamily="34" charset="0"/>
              </a:defRPr>
            </a:lvl1pPr>
            <a:lvl2pPr>
              <a:buNone/>
              <a:defRPr b="0" i="0">
                <a:latin typeface="WhitneyHTF-Bold"/>
                <a:cs typeface="WhitneyHTF-Bold"/>
              </a:defRPr>
            </a:lvl2pPr>
            <a:lvl3pPr>
              <a:buNone/>
              <a:defRPr b="0" i="0">
                <a:latin typeface="WhitneyHTF-Bold"/>
                <a:cs typeface="WhitneyHTF-Bold"/>
              </a:defRPr>
            </a:lvl3pPr>
            <a:lvl4pPr>
              <a:buNone/>
              <a:defRPr b="0" i="0">
                <a:latin typeface="WhitneyHTF-Bold"/>
                <a:cs typeface="WhitneyHTF-Bold"/>
              </a:defRPr>
            </a:lvl4pPr>
            <a:lvl5pPr>
              <a:buNone/>
              <a:defRPr b="0" i="0">
                <a:latin typeface="WhitneyHTF-Bold"/>
                <a:cs typeface="WhitneyHTF-Bold"/>
              </a:defRPr>
            </a:lvl5pPr>
          </a:lstStyle>
          <a:p>
            <a:pPr lvl="0"/>
            <a:r>
              <a:rPr lang="en-US"/>
              <a:t>Click to edit Master text styles</a:t>
            </a:r>
          </a:p>
        </p:txBody>
      </p:sp>
      <p:sp>
        <p:nvSpPr>
          <p:cNvPr id="13" name="Text Placeholder 16"/>
          <p:cNvSpPr>
            <a:spLocks noGrp="1"/>
          </p:cNvSpPr>
          <p:nvPr>
            <p:ph type="body" sz="quarter" idx="13"/>
          </p:nvPr>
        </p:nvSpPr>
        <p:spPr>
          <a:xfrm>
            <a:off x="1404865" y="1986643"/>
            <a:ext cx="7309534" cy="625928"/>
          </a:xfrm>
          <a:prstGeom prst="rect">
            <a:avLst/>
          </a:prstGeom>
        </p:spPr>
        <p:txBody>
          <a:bodyPr vert="horz" wrap="none" anchor="t"/>
          <a:lstStyle>
            <a:lvl1pPr>
              <a:buNone/>
              <a:defRPr sz="1800" b="1">
                <a:solidFill>
                  <a:schemeClr val="bg1"/>
                </a:solidFill>
                <a:latin typeface="Verdana"/>
                <a:cs typeface="Verdana"/>
              </a:defRPr>
            </a:lvl1pPr>
            <a:lvl2pPr>
              <a:buNone/>
              <a:defRPr sz="1800" b="1">
                <a:solidFill>
                  <a:schemeClr val="bg1"/>
                </a:solidFill>
                <a:latin typeface="Verdana"/>
                <a:cs typeface="Verdana"/>
              </a:defRPr>
            </a:lvl2pPr>
            <a:lvl3pPr>
              <a:buNone/>
              <a:defRPr sz="1800" b="1">
                <a:solidFill>
                  <a:schemeClr val="bg1"/>
                </a:solidFill>
                <a:latin typeface="Verdana"/>
                <a:cs typeface="Verdana"/>
              </a:defRPr>
            </a:lvl3pPr>
            <a:lvl4pPr>
              <a:buNone/>
              <a:defRPr sz="1800" b="1">
                <a:solidFill>
                  <a:schemeClr val="bg1"/>
                </a:solidFill>
                <a:latin typeface="Verdana"/>
                <a:cs typeface="Verdana"/>
              </a:defRPr>
            </a:lvl4pPr>
            <a:lvl5pPr>
              <a:buNone/>
              <a:defRPr sz="1800" b="1">
                <a:solidFill>
                  <a:schemeClr val="bg1"/>
                </a:solidFill>
                <a:latin typeface="Verdana"/>
                <a:cs typeface="Verdana"/>
              </a:defRPr>
            </a:lvl5pPr>
          </a:lstStyle>
          <a:p>
            <a:pPr lvl="0"/>
            <a:r>
              <a:rPr lang="en-US"/>
              <a:t>Click to edit Master text styles</a:t>
            </a:r>
          </a:p>
        </p:txBody>
      </p:sp>
      <p:sp>
        <p:nvSpPr>
          <p:cNvPr id="14" name="Text Placeholder 23"/>
          <p:cNvSpPr>
            <a:spLocks noGrp="1"/>
          </p:cNvSpPr>
          <p:nvPr>
            <p:ph type="body" sz="quarter" idx="16"/>
          </p:nvPr>
        </p:nvSpPr>
        <p:spPr>
          <a:xfrm>
            <a:off x="1404865" y="2621188"/>
            <a:ext cx="7301596" cy="408669"/>
          </a:xfrm>
          <a:prstGeom prst="rect">
            <a:avLst/>
          </a:prstGeom>
        </p:spPr>
        <p:txBody>
          <a:bodyPr vert="horz" wrap="none"/>
          <a:lstStyle>
            <a:lvl1pPr>
              <a:spcAft>
                <a:spcPts val="3000"/>
              </a:spcAft>
              <a:buNone/>
              <a:defRPr sz="1800" baseline="0">
                <a:solidFill>
                  <a:schemeClr val="bg1"/>
                </a:solidFill>
                <a:latin typeface="Verdana"/>
                <a:cs typeface="Verdana"/>
              </a:defRPr>
            </a:lvl1pPr>
            <a:lvl2pPr algn="dist">
              <a:buNone/>
              <a:defRPr sz="1800">
                <a:latin typeface="Verdana"/>
                <a:cs typeface="Verdana"/>
              </a:defRPr>
            </a:lvl2pPr>
            <a:lvl3pPr algn="dist">
              <a:buNone/>
              <a:defRPr sz="1800">
                <a:latin typeface="Verdana"/>
                <a:cs typeface="Verdana"/>
              </a:defRPr>
            </a:lvl3pPr>
            <a:lvl4pPr algn="dist">
              <a:buNone/>
              <a:defRPr sz="1800">
                <a:latin typeface="Verdana"/>
                <a:cs typeface="Verdana"/>
              </a:defRPr>
            </a:lvl4pPr>
            <a:lvl5pPr algn="dist">
              <a:buNone/>
              <a:defRPr sz="1800">
                <a:latin typeface="Verdana"/>
                <a:cs typeface="Verdana"/>
              </a:defRPr>
            </a:lvl5pPr>
          </a:lstStyle>
          <a:p>
            <a:pPr lvl="0"/>
            <a:r>
              <a:rPr lang="en-US"/>
              <a:t>Click to edit Master text styles</a:t>
            </a:r>
          </a:p>
        </p:txBody>
      </p:sp>
      <p:sp>
        <p:nvSpPr>
          <p:cNvPr id="15" name="Text Placeholder 23"/>
          <p:cNvSpPr>
            <a:spLocks noGrp="1"/>
          </p:cNvSpPr>
          <p:nvPr>
            <p:ph type="body" sz="quarter" idx="17"/>
          </p:nvPr>
        </p:nvSpPr>
        <p:spPr>
          <a:xfrm>
            <a:off x="1404865" y="3046193"/>
            <a:ext cx="7301596" cy="410029"/>
          </a:xfrm>
          <a:prstGeom prst="rect">
            <a:avLst/>
          </a:prstGeom>
        </p:spPr>
        <p:txBody>
          <a:bodyPr vert="horz" wrap="none"/>
          <a:lstStyle>
            <a:lvl1pPr>
              <a:spcAft>
                <a:spcPts val="3000"/>
              </a:spcAft>
              <a:buNone/>
              <a:defRPr sz="1800" baseline="0">
                <a:solidFill>
                  <a:schemeClr val="bg1"/>
                </a:solidFill>
                <a:latin typeface="Verdana"/>
                <a:cs typeface="Verdana"/>
              </a:defRPr>
            </a:lvl1pPr>
            <a:lvl2pPr algn="dist">
              <a:buNone/>
              <a:defRPr sz="1800">
                <a:latin typeface="Verdana"/>
                <a:cs typeface="Verdana"/>
              </a:defRPr>
            </a:lvl2pPr>
            <a:lvl3pPr algn="dist">
              <a:buNone/>
              <a:defRPr sz="1800">
                <a:latin typeface="Verdana"/>
                <a:cs typeface="Verdana"/>
              </a:defRPr>
            </a:lvl3pPr>
            <a:lvl4pPr algn="dist">
              <a:buNone/>
              <a:defRPr sz="1800">
                <a:latin typeface="Verdana"/>
                <a:cs typeface="Verdana"/>
              </a:defRPr>
            </a:lvl4pPr>
            <a:lvl5pPr algn="dist">
              <a:buNone/>
              <a:defRPr sz="1800">
                <a:latin typeface="Verdana"/>
                <a:cs typeface="Verdana"/>
              </a:defRPr>
            </a:lvl5pPr>
          </a:lstStyle>
          <a:p>
            <a:pPr lvl="0"/>
            <a:r>
              <a:rPr lang="en-US"/>
              <a:t>Click to edit Master text styles</a:t>
            </a:r>
          </a:p>
        </p:txBody>
      </p:sp>
      <p:sp>
        <p:nvSpPr>
          <p:cNvPr id="16" name="Text Placeholder 23"/>
          <p:cNvSpPr>
            <a:spLocks noGrp="1"/>
          </p:cNvSpPr>
          <p:nvPr>
            <p:ph type="body" sz="quarter" idx="18"/>
          </p:nvPr>
        </p:nvSpPr>
        <p:spPr>
          <a:xfrm>
            <a:off x="1404865" y="3465286"/>
            <a:ext cx="7301596" cy="429029"/>
          </a:xfrm>
          <a:prstGeom prst="rect">
            <a:avLst/>
          </a:prstGeom>
        </p:spPr>
        <p:txBody>
          <a:bodyPr vert="horz" wrap="none"/>
          <a:lstStyle>
            <a:lvl1pPr>
              <a:spcAft>
                <a:spcPts val="3000"/>
              </a:spcAft>
              <a:buNone/>
              <a:defRPr sz="1800" baseline="0">
                <a:solidFill>
                  <a:schemeClr val="bg1"/>
                </a:solidFill>
                <a:latin typeface="Verdana"/>
                <a:cs typeface="Verdana"/>
              </a:defRPr>
            </a:lvl1pPr>
            <a:lvl2pPr algn="dist">
              <a:buNone/>
              <a:defRPr sz="1800">
                <a:latin typeface="Verdana"/>
                <a:cs typeface="Verdana"/>
              </a:defRPr>
            </a:lvl2pPr>
            <a:lvl3pPr algn="dist">
              <a:buNone/>
              <a:defRPr sz="1800">
                <a:latin typeface="Verdana"/>
                <a:cs typeface="Verdana"/>
              </a:defRPr>
            </a:lvl3pPr>
            <a:lvl4pPr algn="dist">
              <a:buNone/>
              <a:defRPr sz="1800">
                <a:latin typeface="Verdana"/>
                <a:cs typeface="Verdana"/>
              </a:defRPr>
            </a:lvl4pPr>
            <a:lvl5pPr algn="dist">
              <a:buNone/>
              <a:defRPr sz="1800">
                <a:latin typeface="Verdana"/>
                <a:cs typeface="Verdana"/>
              </a:defRPr>
            </a:lvl5pPr>
          </a:lstStyle>
          <a:p>
            <a:pPr lvl="0"/>
            <a:r>
              <a:rPr lang="en-US"/>
              <a:t>Click to edit Master text styles</a:t>
            </a:r>
          </a:p>
        </p:txBody>
      </p:sp>
    </p:spTree>
    <p:extLst>
      <p:ext uri="{BB962C8B-B14F-4D97-AF65-F5344CB8AC3E}">
        <p14:creationId xmlns:p14="http://schemas.microsoft.com/office/powerpoint/2010/main" val="84539196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Presentation-Title-BG">
    <p:spTree>
      <p:nvGrpSpPr>
        <p:cNvPr id="1" name=""/>
        <p:cNvGrpSpPr/>
        <p:nvPr/>
      </p:nvGrpSpPr>
      <p:grpSpPr>
        <a:xfrm>
          <a:off x="0" y="0"/>
          <a:ext cx="0" cy="0"/>
          <a:chOff x="0" y="0"/>
          <a:chExt cx="0" cy="0"/>
        </a:xfrm>
      </p:grpSpPr>
      <p:pic>
        <p:nvPicPr>
          <p:cNvPr id="7" name="Picture 1" descr="UBC_Footer_BG.pdf"/>
          <p:cNvPicPr>
            <a:picLocks noChangeAspect="1"/>
          </p:cNvPicPr>
          <p:nvPr/>
        </p:nvPicPr>
        <p:blipFill>
          <a:blip r:embed="rId2">
            <a:extLst>
              <a:ext uri="{28A0092B-C50C-407E-A947-70E740481C1C}">
                <a14:useLocalDpi xmlns:a14="http://schemas.microsoft.com/office/drawing/2010/main" val="0"/>
              </a:ext>
            </a:extLst>
          </a:blip>
          <a:srcRect b="22363"/>
          <a:stretch>
            <a:fillRect/>
          </a:stretch>
        </p:blipFill>
        <p:spPr bwMode="auto">
          <a:xfrm>
            <a:off x="-17463" y="-17463"/>
            <a:ext cx="9174163" cy="590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Placeholder 11"/>
          <p:cNvSpPr>
            <a:spLocks noGrp="1"/>
          </p:cNvSpPr>
          <p:nvPr>
            <p:ph type="body" sz="quarter" idx="10"/>
          </p:nvPr>
        </p:nvSpPr>
        <p:spPr>
          <a:xfrm>
            <a:off x="1404865" y="1126068"/>
            <a:ext cx="7314109" cy="543076"/>
          </a:xfrm>
          <a:prstGeom prst="rect">
            <a:avLst/>
          </a:prstGeom>
        </p:spPr>
        <p:txBody>
          <a:bodyPr>
            <a:normAutofit/>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2400" b="1" i="0" u="none" strike="noStrike" kern="1200" cap="none" spc="0" normalizeH="0" baseline="0" noProof="0">
                <a:ln>
                  <a:noFill/>
                </a:ln>
                <a:solidFill>
                  <a:srgbClr val="FFFFFF"/>
                </a:solidFill>
                <a:effectLst/>
                <a:uLnTx/>
                <a:uFillTx/>
                <a:latin typeface="Verdana" pitchFamily="34" charset="0"/>
              </a:defRPr>
            </a:lvl1pPr>
            <a:lvl2pPr>
              <a:buNone/>
              <a:defRPr b="0" i="0">
                <a:latin typeface="WhitneyHTF-Bold"/>
                <a:cs typeface="WhitneyHTF-Bold"/>
              </a:defRPr>
            </a:lvl2pPr>
            <a:lvl3pPr>
              <a:buNone/>
              <a:defRPr b="0" i="0">
                <a:latin typeface="WhitneyHTF-Bold"/>
                <a:cs typeface="WhitneyHTF-Bold"/>
              </a:defRPr>
            </a:lvl3pPr>
            <a:lvl4pPr>
              <a:buNone/>
              <a:defRPr b="0" i="0">
                <a:latin typeface="WhitneyHTF-Bold"/>
                <a:cs typeface="WhitneyHTF-Bold"/>
              </a:defRPr>
            </a:lvl4pPr>
            <a:lvl5pPr>
              <a:buNone/>
              <a:defRPr b="0" i="0">
                <a:latin typeface="WhitneyHTF-Bold"/>
                <a:cs typeface="WhitneyHTF-Bold"/>
              </a:defRPr>
            </a:lvl5pPr>
          </a:lstStyle>
          <a:p>
            <a:pPr lvl="0"/>
            <a:r>
              <a:rPr lang="en-US"/>
              <a:t>Click to edit Master text styles</a:t>
            </a:r>
          </a:p>
        </p:txBody>
      </p:sp>
      <p:sp>
        <p:nvSpPr>
          <p:cNvPr id="16" name="Text Placeholder 16"/>
          <p:cNvSpPr>
            <a:spLocks noGrp="1"/>
          </p:cNvSpPr>
          <p:nvPr>
            <p:ph type="body" sz="quarter" idx="13"/>
          </p:nvPr>
        </p:nvSpPr>
        <p:spPr>
          <a:xfrm>
            <a:off x="1404865" y="1986643"/>
            <a:ext cx="7309534" cy="625928"/>
          </a:xfrm>
          <a:prstGeom prst="rect">
            <a:avLst/>
          </a:prstGeom>
        </p:spPr>
        <p:txBody>
          <a:bodyPr vert="horz" wrap="none" anchor="t"/>
          <a:lstStyle>
            <a:lvl1pPr>
              <a:buNone/>
              <a:defRPr sz="1800" b="1">
                <a:solidFill>
                  <a:schemeClr val="bg1"/>
                </a:solidFill>
                <a:latin typeface="Verdana"/>
                <a:cs typeface="Verdana"/>
              </a:defRPr>
            </a:lvl1pPr>
            <a:lvl2pPr>
              <a:buNone/>
              <a:defRPr sz="1800" b="1">
                <a:solidFill>
                  <a:schemeClr val="bg1"/>
                </a:solidFill>
                <a:latin typeface="Verdana"/>
                <a:cs typeface="Verdana"/>
              </a:defRPr>
            </a:lvl2pPr>
            <a:lvl3pPr>
              <a:buNone/>
              <a:defRPr sz="1800" b="1">
                <a:solidFill>
                  <a:schemeClr val="bg1"/>
                </a:solidFill>
                <a:latin typeface="Verdana"/>
                <a:cs typeface="Verdana"/>
              </a:defRPr>
            </a:lvl3pPr>
            <a:lvl4pPr>
              <a:buNone/>
              <a:defRPr sz="1800" b="1">
                <a:solidFill>
                  <a:schemeClr val="bg1"/>
                </a:solidFill>
                <a:latin typeface="Verdana"/>
                <a:cs typeface="Verdana"/>
              </a:defRPr>
            </a:lvl4pPr>
            <a:lvl5pPr>
              <a:buNone/>
              <a:defRPr sz="1800" b="1">
                <a:solidFill>
                  <a:schemeClr val="bg1"/>
                </a:solidFill>
                <a:latin typeface="Verdana"/>
                <a:cs typeface="Verdana"/>
              </a:defRPr>
            </a:lvl5pPr>
          </a:lstStyle>
          <a:p>
            <a:pPr lvl="0"/>
            <a:r>
              <a:rPr lang="en-US"/>
              <a:t>Click to edit Master text styles</a:t>
            </a:r>
          </a:p>
        </p:txBody>
      </p:sp>
      <p:sp>
        <p:nvSpPr>
          <p:cNvPr id="17" name="Text Placeholder 23"/>
          <p:cNvSpPr>
            <a:spLocks noGrp="1"/>
          </p:cNvSpPr>
          <p:nvPr>
            <p:ph type="body" sz="quarter" idx="16"/>
          </p:nvPr>
        </p:nvSpPr>
        <p:spPr>
          <a:xfrm>
            <a:off x="1404865" y="2621188"/>
            <a:ext cx="7301596" cy="408669"/>
          </a:xfrm>
          <a:prstGeom prst="rect">
            <a:avLst/>
          </a:prstGeom>
        </p:spPr>
        <p:txBody>
          <a:bodyPr vert="horz" wrap="none"/>
          <a:lstStyle>
            <a:lvl1pPr>
              <a:spcAft>
                <a:spcPts val="3000"/>
              </a:spcAft>
              <a:buNone/>
              <a:defRPr sz="1800" baseline="0">
                <a:solidFill>
                  <a:schemeClr val="bg1"/>
                </a:solidFill>
                <a:latin typeface="Verdana"/>
                <a:cs typeface="Verdana"/>
              </a:defRPr>
            </a:lvl1pPr>
            <a:lvl2pPr algn="dist">
              <a:buNone/>
              <a:defRPr sz="1800">
                <a:latin typeface="Verdana"/>
                <a:cs typeface="Verdana"/>
              </a:defRPr>
            </a:lvl2pPr>
            <a:lvl3pPr algn="dist">
              <a:buNone/>
              <a:defRPr sz="1800">
                <a:latin typeface="Verdana"/>
                <a:cs typeface="Verdana"/>
              </a:defRPr>
            </a:lvl3pPr>
            <a:lvl4pPr algn="dist">
              <a:buNone/>
              <a:defRPr sz="1800">
                <a:latin typeface="Verdana"/>
                <a:cs typeface="Verdana"/>
              </a:defRPr>
            </a:lvl4pPr>
            <a:lvl5pPr algn="dist">
              <a:buNone/>
              <a:defRPr sz="1800">
                <a:latin typeface="Verdana"/>
                <a:cs typeface="Verdana"/>
              </a:defRPr>
            </a:lvl5pPr>
          </a:lstStyle>
          <a:p>
            <a:pPr lvl="0"/>
            <a:r>
              <a:rPr lang="en-US"/>
              <a:t>Click to edit Master text styles</a:t>
            </a:r>
          </a:p>
        </p:txBody>
      </p:sp>
      <p:sp>
        <p:nvSpPr>
          <p:cNvPr id="18" name="Text Placeholder 23"/>
          <p:cNvSpPr>
            <a:spLocks noGrp="1"/>
          </p:cNvSpPr>
          <p:nvPr>
            <p:ph type="body" sz="quarter" idx="17"/>
          </p:nvPr>
        </p:nvSpPr>
        <p:spPr>
          <a:xfrm>
            <a:off x="1404865" y="3046193"/>
            <a:ext cx="7301596" cy="410029"/>
          </a:xfrm>
          <a:prstGeom prst="rect">
            <a:avLst/>
          </a:prstGeom>
        </p:spPr>
        <p:txBody>
          <a:bodyPr vert="horz" wrap="none"/>
          <a:lstStyle>
            <a:lvl1pPr>
              <a:spcAft>
                <a:spcPts val="3000"/>
              </a:spcAft>
              <a:buNone/>
              <a:defRPr sz="1800" baseline="0">
                <a:solidFill>
                  <a:schemeClr val="bg1"/>
                </a:solidFill>
                <a:latin typeface="Verdana"/>
                <a:cs typeface="Verdana"/>
              </a:defRPr>
            </a:lvl1pPr>
            <a:lvl2pPr algn="dist">
              <a:buNone/>
              <a:defRPr sz="1800">
                <a:latin typeface="Verdana"/>
                <a:cs typeface="Verdana"/>
              </a:defRPr>
            </a:lvl2pPr>
            <a:lvl3pPr algn="dist">
              <a:buNone/>
              <a:defRPr sz="1800">
                <a:latin typeface="Verdana"/>
                <a:cs typeface="Verdana"/>
              </a:defRPr>
            </a:lvl3pPr>
            <a:lvl4pPr algn="dist">
              <a:buNone/>
              <a:defRPr sz="1800">
                <a:latin typeface="Verdana"/>
                <a:cs typeface="Verdana"/>
              </a:defRPr>
            </a:lvl4pPr>
            <a:lvl5pPr algn="dist">
              <a:buNone/>
              <a:defRPr sz="1800">
                <a:latin typeface="Verdana"/>
                <a:cs typeface="Verdana"/>
              </a:defRPr>
            </a:lvl5pPr>
          </a:lstStyle>
          <a:p>
            <a:pPr lvl="0"/>
            <a:r>
              <a:rPr lang="en-US"/>
              <a:t>Click to edit Master text styles</a:t>
            </a:r>
          </a:p>
        </p:txBody>
      </p:sp>
      <p:sp>
        <p:nvSpPr>
          <p:cNvPr id="19" name="Text Placeholder 23"/>
          <p:cNvSpPr>
            <a:spLocks noGrp="1"/>
          </p:cNvSpPr>
          <p:nvPr>
            <p:ph type="body" sz="quarter" idx="18"/>
          </p:nvPr>
        </p:nvSpPr>
        <p:spPr>
          <a:xfrm>
            <a:off x="1404865" y="3465286"/>
            <a:ext cx="7301596" cy="429029"/>
          </a:xfrm>
          <a:prstGeom prst="rect">
            <a:avLst/>
          </a:prstGeom>
        </p:spPr>
        <p:txBody>
          <a:bodyPr vert="horz" wrap="none"/>
          <a:lstStyle>
            <a:lvl1pPr>
              <a:spcAft>
                <a:spcPts val="3000"/>
              </a:spcAft>
              <a:buNone/>
              <a:defRPr sz="1800" baseline="0">
                <a:solidFill>
                  <a:schemeClr val="bg1"/>
                </a:solidFill>
                <a:latin typeface="Verdana"/>
                <a:cs typeface="Verdana"/>
              </a:defRPr>
            </a:lvl1pPr>
            <a:lvl2pPr algn="dist">
              <a:buNone/>
              <a:defRPr sz="1800">
                <a:latin typeface="Verdana"/>
                <a:cs typeface="Verdana"/>
              </a:defRPr>
            </a:lvl2pPr>
            <a:lvl3pPr algn="dist">
              <a:buNone/>
              <a:defRPr sz="1800">
                <a:latin typeface="Verdana"/>
                <a:cs typeface="Verdana"/>
              </a:defRPr>
            </a:lvl3pPr>
            <a:lvl4pPr algn="dist">
              <a:buNone/>
              <a:defRPr sz="1800">
                <a:latin typeface="Verdana"/>
                <a:cs typeface="Verdana"/>
              </a:defRPr>
            </a:lvl4pPr>
            <a:lvl5pPr algn="dist">
              <a:buNone/>
              <a:defRPr sz="1800">
                <a:latin typeface="Verdana"/>
                <a:cs typeface="Verdana"/>
              </a:defRPr>
            </a:lvl5pPr>
          </a:lstStyle>
          <a:p>
            <a:pPr lvl="0"/>
            <a:r>
              <a:rPr lang="en-US"/>
              <a:t>Click to edit Master text styles</a:t>
            </a:r>
          </a:p>
        </p:txBody>
      </p:sp>
    </p:spTree>
    <p:extLst>
      <p:ext uri="{BB962C8B-B14F-4D97-AF65-F5344CB8AC3E}">
        <p14:creationId xmlns:p14="http://schemas.microsoft.com/office/powerpoint/2010/main" val="412342042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Presentation-Divider-Generic-G">
    <p:spTree>
      <p:nvGrpSpPr>
        <p:cNvPr id="1" name=""/>
        <p:cNvGrpSpPr/>
        <p:nvPr/>
      </p:nvGrpSpPr>
      <p:grpSpPr>
        <a:xfrm>
          <a:off x="0" y="0"/>
          <a:ext cx="0" cy="0"/>
          <a:chOff x="0" y="0"/>
          <a:chExt cx="0" cy="0"/>
        </a:xfrm>
      </p:grpSpPr>
      <p:sp>
        <p:nvSpPr>
          <p:cNvPr id="3" name="Rectangle 2"/>
          <p:cNvSpPr>
            <a:spLocks noChangeArrowheads="1"/>
          </p:cNvSpPr>
          <p:nvPr/>
        </p:nvSpPr>
        <p:spPr bwMode="auto">
          <a:xfrm>
            <a:off x="-17463" y="-17463"/>
            <a:ext cx="9178926" cy="6892926"/>
          </a:xfrm>
          <a:prstGeom prst="rect">
            <a:avLst/>
          </a:prstGeom>
          <a:solidFill>
            <a:srgbClr val="496B7F"/>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rgbClr val="FFFFFF"/>
              </a:solidFill>
              <a:latin typeface="Calibri" charset="0"/>
              <a:cs typeface="+mn-cs"/>
            </a:endParaRPr>
          </a:p>
        </p:txBody>
      </p:sp>
      <p:sp>
        <p:nvSpPr>
          <p:cNvPr id="5" name="Text Placeholder 11"/>
          <p:cNvSpPr>
            <a:spLocks noGrp="1"/>
          </p:cNvSpPr>
          <p:nvPr>
            <p:ph type="body" sz="quarter" idx="10"/>
          </p:nvPr>
        </p:nvSpPr>
        <p:spPr>
          <a:xfrm>
            <a:off x="1404865" y="1126068"/>
            <a:ext cx="7314109" cy="543076"/>
          </a:xfrm>
          <a:prstGeom prst="rect">
            <a:avLst/>
          </a:prstGeom>
        </p:spPr>
        <p:txBody>
          <a:bodyPr>
            <a:normAutofit/>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2400" b="1" i="0" u="none" strike="noStrike" kern="1200" cap="none" spc="0" normalizeH="0" baseline="0" noProof="0">
                <a:ln>
                  <a:noFill/>
                </a:ln>
                <a:solidFill>
                  <a:srgbClr val="FFFFFF"/>
                </a:solidFill>
                <a:effectLst/>
                <a:uLnTx/>
                <a:uFillTx/>
                <a:latin typeface="Verdana" pitchFamily="34" charset="0"/>
              </a:defRPr>
            </a:lvl1pPr>
            <a:lvl2pPr>
              <a:buNone/>
              <a:defRPr b="0" i="0">
                <a:latin typeface="WhitneyHTF-Bold"/>
                <a:cs typeface="WhitneyHTF-Bold"/>
              </a:defRPr>
            </a:lvl2pPr>
            <a:lvl3pPr>
              <a:buNone/>
              <a:defRPr b="0" i="0">
                <a:latin typeface="WhitneyHTF-Bold"/>
                <a:cs typeface="WhitneyHTF-Bold"/>
              </a:defRPr>
            </a:lvl3pPr>
            <a:lvl4pPr>
              <a:buNone/>
              <a:defRPr b="0" i="0">
                <a:latin typeface="WhitneyHTF-Bold"/>
                <a:cs typeface="WhitneyHTF-Bold"/>
              </a:defRPr>
            </a:lvl4pPr>
            <a:lvl5pPr>
              <a:buNone/>
              <a:defRPr b="0" i="0">
                <a:latin typeface="WhitneyHTF-Bold"/>
                <a:cs typeface="WhitneyHTF-Bold"/>
              </a:defRPr>
            </a:lvl5pPr>
          </a:lstStyle>
          <a:p>
            <a:pPr lvl="0"/>
            <a:r>
              <a:rPr lang="en-US"/>
              <a:t>Click to edit Master text styles</a:t>
            </a:r>
          </a:p>
        </p:txBody>
      </p:sp>
    </p:spTree>
    <p:extLst>
      <p:ext uri="{BB962C8B-B14F-4D97-AF65-F5344CB8AC3E}">
        <p14:creationId xmlns:p14="http://schemas.microsoft.com/office/powerpoint/2010/main" val="282385616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Presentation-Copy-B">
    <p:spTree>
      <p:nvGrpSpPr>
        <p:cNvPr id="1" name=""/>
        <p:cNvGrpSpPr/>
        <p:nvPr/>
      </p:nvGrpSpPr>
      <p:grpSpPr>
        <a:xfrm>
          <a:off x="0" y="0"/>
          <a:ext cx="0" cy="0"/>
          <a:chOff x="0" y="0"/>
          <a:chExt cx="0" cy="0"/>
        </a:xfrm>
      </p:grpSpPr>
      <p:sp>
        <p:nvSpPr>
          <p:cNvPr id="7" name="Text Placeholder 11"/>
          <p:cNvSpPr>
            <a:spLocks noGrp="1"/>
          </p:cNvSpPr>
          <p:nvPr>
            <p:ph type="body" sz="quarter" idx="10"/>
          </p:nvPr>
        </p:nvSpPr>
        <p:spPr>
          <a:xfrm>
            <a:off x="1413006" y="1126068"/>
            <a:ext cx="7314109" cy="543076"/>
          </a:xfrm>
          <a:prstGeom prst="rect">
            <a:avLst/>
          </a:prstGeom>
        </p:spPr>
        <p:txBody>
          <a:bodyPr>
            <a:normAutofit/>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2400" b="1" i="0" u="none" strike="noStrike" kern="1200" cap="none" spc="0" normalizeH="0" baseline="0" noProof="0">
                <a:ln>
                  <a:noFill/>
                </a:ln>
                <a:solidFill>
                  <a:srgbClr val="0C2344"/>
                </a:solidFill>
                <a:effectLst/>
                <a:uLnTx/>
                <a:uFillTx/>
                <a:latin typeface="Verdana" pitchFamily="34" charset="0"/>
              </a:defRPr>
            </a:lvl1pPr>
            <a:lvl2pPr>
              <a:buNone/>
              <a:defRPr b="0" i="0">
                <a:latin typeface="WhitneyHTF-Bold"/>
                <a:cs typeface="WhitneyHTF-Bold"/>
              </a:defRPr>
            </a:lvl2pPr>
            <a:lvl3pPr>
              <a:buNone/>
              <a:defRPr b="0" i="0">
                <a:latin typeface="WhitneyHTF-Bold"/>
                <a:cs typeface="WhitneyHTF-Bold"/>
              </a:defRPr>
            </a:lvl3pPr>
            <a:lvl4pPr>
              <a:buNone/>
              <a:defRPr b="0" i="0">
                <a:latin typeface="WhitneyHTF-Bold"/>
                <a:cs typeface="WhitneyHTF-Bold"/>
              </a:defRPr>
            </a:lvl4pPr>
            <a:lvl5pPr>
              <a:buNone/>
              <a:defRPr b="0" i="0">
                <a:latin typeface="WhitneyHTF-Bold"/>
                <a:cs typeface="WhitneyHTF-Bold"/>
              </a:defRPr>
            </a:lvl5pPr>
          </a:lstStyle>
          <a:p>
            <a:pPr lvl="0"/>
            <a:r>
              <a:rPr lang="en-US" noProof="0"/>
              <a:t>Click to edit Master text styles</a:t>
            </a:r>
          </a:p>
        </p:txBody>
      </p:sp>
      <p:sp>
        <p:nvSpPr>
          <p:cNvPr id="8" name="Text Placeholder 12"/>
          <p:cNvSpPr>
            <a:spLocks noGrp="1"/>
          </p:cNvSpPr>
          <p:nvPr>
            <p:ph type="body" sz="quarter" idx="14"/>
          </p:nvPr>
        </p:nvSpPr>
        <p:spPr>
          <a:xfrm>
            <a:off x="1413689" y="2613025"/>
            <a:ext cx="7308850" cy="2671763"/>
          </a:xfrm>
          <a:prstGeom prst="rect">
            <a:avLst/>
          </a:prstGeom>
        </p:spPr>
        <p:txBody>
          <a:bodyPr vert="horz"/>
          <a:lstStyle>
            <a:lvl1pPr marL="0" marR="0" indent="0" algn="l" defTabSz="914400" rtl="0" eaLnBrk="1" fontAlgn="auto" latinLnBrk="0" hangingPunct="1">
              <a:lnSpc>
                <a:spcPts val="3000"/>
              </a:lnSpc>
              <a:spcBef>
                <a:spcPts val="0"/>
              </a:spcBef>
              <a:spcAft>
                <a:spcPts val="0"/>
              </a:spcAft>
              <a:buClrTx/>
              <a:buSzTx/>
              <a:buFont typeface="Arial" pitchFamily="34" charset="0"/>
              <a:buNone/>
              <a:tabLst/>
              <a:defRPr sz="1800" baseline="0">
                <a:solidFill>
                  <a:srgbClr val="0C2344"/>
                </a:solidFill>
                <a:latin typeface="Verdana"/>
                <a:cs typeface="Verdana"/>
              </a:defRPr>
            </a:lvl1pPr>
            <a:lvl2pPr>
              <a:buNone/>
              <a:defRPr sz="1800" baseline="0">
                <a:solidFill>
                  <a:srgbClr val="0C2344"/>
                </a:solidFill>
                <a:latin typeface="Verdana"/>
                <a:cs typeface="Verdana"/>
              </a:defRPr>
            </a:lvl2pPr>
            <a:lvl3pPr>
              <a:buNone/>
              <a:defRPr sz="1800">
                <a:latin typeface="Verdana"/>
                <a:cs typeface="Verdana"/>
              </a:defRPr>
            </a:lvl3pPr>
          </a:lstStyle>
          <a:p>
            <a:pPr lvl="0"/>
            <a:r>
              <a:rPr lang="en-US" noProof="0"/>
              <a:t>Click to edit Master text styles</a:t>
            </a:r>
          </a:p>
          <a:p>
            <a:pPr lvl="1"/>
            <a:r>
              <a:rPr lang="en-US" noProof="0"/>
              <a:t>Second level</a:t>
            </a:r>
          </a:p>
        </p:txBody>
      </p:sp>
      <p:sp>
        <p:nvSpPr>
          <p:cNvPr id="9" name="Text Placeholder 14"/>
          <p:cNvSpPr>
            <a:spLocks noGrp="1"/>
          </p:cNvSpPr>
          <p:nvPr>
            <p:ph type="body" sz="quarter" idx="15"/>
          </p:nvPr>
        </p:nvSpPr>
        <p:spPr>
          <a:xfrm>
            <a:off x="1413689" y="1858963"/>
            <a:ext cx="7308850" cy="754062"/>
          </a:xfrm>
          <a:prstGeom prst="rect">
            <a:avLst/>
          </a:prstGeom>
        </p:spPr>
        <p:txBody>
          <a:bodyPr vert="horz"/>
          <a:lstStyle>
            <a:lvl1pPr>
              <a:buNone/>
              <a:defRPr sz="1800" b="1" baseline="0">
                <a:solidFill>
                  <a:srgbClr val="0C2344"/>
                </a:solidFill>
                <a:latin typeface="Verdana"/>
                <a:cs typeface="Verdana"/>
              </a:defRPr>
            </a:lvl1pPr>
            <a:lvl2pPr>
              <a:buNone/>
              <a:defRPr sz="1800"/>
            </a:lvl2pPr>
            <a:lvl3pPr>
              <a:buNone/>
              <a:defRPr sz="1800"/>
            </a:lvl3pPr>
            <a:lvl4pPr>
              <a:buNone/>
              <a:defRPr sz="1800"/>
            </a:lvl4pPr>
            <a:lvl5pPr>
              <a:buNone/>
              <a:defRPr sz="1800"/>
            </a:lvl5pPr>
          </a:lstStyle>
          <a:p>
            <a:pPr lvl="0"/>
            <a:r>
              <a:rPr lang="en-US"/>
              <a:t>Click to edit Master text styles</a:t>
            </a:r>
          </a:p>
        </p:txBody>
      </p:sp>
    </p:spTree>
    <p:extLst>
      <p:ext uri="{BB962C8B-B14F-4D97-AF65-F5344CB8AC3E}">
        <p14:creationId xmlns:p14="http://schemas.microsoft.com/office/powerpoint/2010/main" val="321070740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Presentation Final">
    <p:spTree>
      <p:nvGrpSpPr>
        <p:cNvPr id="1" name=""/>
        <p:cNvGrpSpPr/>
        <p:nvPr/>
      </p:nvGrpSpPr>
      <p:grpSpPr>
        <a:xfrm>
          <a:off x="0" y="0"/>
          <a:ext cx="0" cy="0"/>
          <a:chOff x="0" y="0"/>
          <a:chExt cx="0" cy="0"/>
        </a:xfrm>
      </p:grpSpPr>
      <p:sp>
        <p:nvSpPr>
          <p:cNvPr id="2" name="Rectangle 1"/>
          <p:cNvSpPr>
            <a:spLocks noChangeArrowheads="1"/>
          </p:cNvSpPr>
          <p:nvPr/>
        </p:nvSpPr>
        <p:spPr bwMode="auto">
          <a:xfrm>
            <a:off x="-17463" y="-17463"/>
            <a:ext cx="9248776" cy="6932613"/>
          </a:xfrm>
          <a:prstGeom prst="rect">
            <a:avLst/>
          </a:prstGeom>
          <a:solidFill>
            <a:srgbClr val="07203F"/>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914400">
              <a:defRPr/>
            </a:pPr>
            <a:endParaRPr lang="en-US">
              <a:solidFill>
                <a:srgbClr val="FFFFFF"/>
              </a:solidFill>
              <a:latin typeface="Calibri" charset="0"/>
              <a:cs typeface="+mn-cs"/>
            </a:endParaRPr>
          </a:p>
        </p:txBody>
      </p:sp>
      <p:pic>
        <p:nvPicPr>
          <p:cNvPr id="3" name="Picture 8" descr="s2u_r.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8763" y="2405063"/>
            <a:ext cx="6654800" cy="102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58376"/>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US"/>
              <a:t>Click to edit Master title style</a:t>
            </a:r>
          </a:p>
        </p:txBody>
      </p:sp>
      <p:sp>
        <p:nvSpPr>
          <p:cNvPr id="3" name="Content Placeholder 2"/>
          <p:cNvSpPr>
            <a:spLocks noGrp="1"/>
          </p:cNvSpPr>
          <p:nvPr>
            <p:ph idx="1"/>
          </p:nvPr>
        </p:nvSpPr>
        <p:spPr>
          <a:xfrm>
            <a:off x="457200" y="2188044"/>
            <a:ext cx="8229600" cy="4525963"/>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2"/>
          <p:cNvGrpSpPr>
            <a:grpSpLocks/>
          </p:cNvGrpSpPr>
          <p:nvPr/>
        </p:nvGrpSpPr>
        <p:grpSpPr bwMode="auto">
          <a:xfrm>
            <a:off x="606659" y="319091"/>
            <a:ext cx="1907947" cy="965426"/>
            <a:chOff x="846762" y="242839"/>
            <a:chExt cx="11430116" cy="5005818"/>
          </a:xfrm>
        </p:grpSpPr>
        <p:pic>
          <p:nvPicPr>
            <p:cNvPr id="5"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5792" y="242839"/>
              <a:ext cx="7242612" cy="4384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txBox="1">
              <a:spLocks/>
            </p:cNvSpPr>
            <p:nvPr/>
          </p:nvSpPr>
          <p:spPr bwMode="auto">
            <a:xfrm>
              <a:off x="846762" y="4162615"/>
              <a:ext cx="11430116" cy="1086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CA" sz="900" b="1" dirty="0">
                  <a:solidFill>
                    <a:srgbClr val="F7A209"/>
                  </a:solidFill>
                  <a:latin typeface="Calibri" charset="0"/>
                </a:rPr>
                <a:t>UBC Library Research Commons</a:t>
              </a:r>
              <a:endParaRPr lang="en-US" sz="900" b="1" dirty="0">
                <a:solidFill>
                  <a:srgbClr val="F7A209"/>
                </a:solidFill>
                <a:latin typeface="Calibri" charset="0"/>
              </a:endParaRPr>
            </a:p>
          </p:txBody>
        </p:sp>
      </p:grpSp>
    </p:spTree>
    <p:extLst>
      <p:ext uri="{BB962C8B-B14F-4D97-AF65-F5344CB8AC3E}">
        <p14:creationId xmlns:p14="http://schemas.microsoft.com/office/powerpoint/2010/main" val="4204314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UBC Brand Image - Vancouver">
    <p:spTree>
      <p:nvGrpSpPr>
        <p:cNvPr id="1" name=""/>
        <p:cNvGrpSpPr/>
        <p:nvPr/>
      </p:nvGrpSpPr>
      <p:grpSpPr>
        <a:xfrm>
          <a:off x="0" y="0"/>
          <a:ext cx="0" cy="0"/>
          <a:chOff x="0" y="0"/>
          <a:chExt cx="0" cy="0"/>
        </a:xfrm>
      </p:grpSpPr>
      <p:grpSp>
        <p:nvGrpSpPr>
          <p:cNvPr id="2" name="Group 8"/>
          <p:cNvGrpSpPr>
            <a:grpSpLocks/>
          </p:cNvGrpSpPr>
          <p:nvPr userDrawn="1"/>
        </p:nvGrpSpPr>
        <p:grpSpPr bwMode="auto">
          <a:xfrm>
            <a:off x="0" y="5946775"/>
            <a:ext cx="9220200" cy="911225"/>
            <a:chOff x="0" y="0"/>
            <a:chExt cx="9220200" cy="911225"/>
          </a:xfrm>
        </p:grpSpPr>
        <p:sp>
          <p:nvSpPr>
            <p:cNvPr id="3" name="Rectangle 2"/>
            <p:cNvSpPr/>
            <p:nvPr userDrawn="1"/>
          </p:nvSpPr>
          <p:spPr bwMode="auto">
            <a:xfrm>
              <a:off x="0" y="0"/>
              <a:ext cx="763588" cy="911225"/>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defTabSz="457200" fontAlgn="base">
                <a:spcBef>
                  <a:spcPct val="0"/>
                </a:spcBef>
                <a:spcAft>
                  <a:spcPct val="0"/>
                </a:spcAft>
                <a:defRPr/>
              </a:pPr>
              <a:r>
                <a:rPr lang="en-US" dirty="0">
                  <a:solidFill>
                    <a:prstClr val="white"/>
                  </a:solidFill>
                </a:rPr>
                <a:t> </a:t>
              </a:r>
            </a:p>
          </p:txBody>
        </p:sp>
        <p:sp>
          <p:nvSpPr>
            <p:cNvPr id="4" name="Rectangle 3"/>
            <p:cNvSpPr/>
            <p:nvPr userDrawn="1"/>
          </p:nvSpPr>
          <p:spPr bwMode="auto">
            <a:xfrm>
              <a:off x="808038" y="0"/>
              <a:ext cx="1511300" cy="911225"/>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defTabSz="457200" fontAlgn="base">
                <a:spcBef>
                  <a:spcPct val="0"/>
                </a:spcBef>
                <a:spcAft>
                  <a:spcPct val="0"/>
                </a:spcAft>
                <a:defRPr/>
              </a:pPr>
              <a:r>
                <a:rPr lang="en-US" dirty="0">
                  <a:solidFill>
                    <a:prstClr val="white"/>
                  </a:solidFill>
                </a:rPr>
                <a:t> </a:t>
              </a:r>
            </a:p>
          </p:txBody>
        </p:sp>
        <p:sp>
          <p:nvSpPr>
            <p:cNvPr id="5" name="Rectangle 4"/>
            <p:cNvSpPr/>
            <p:nvPr userDrawn="1"/>
          </p:nvSpPr>
          <p:spPr bwMode="auto">
            <a:xfrm>
              <a:off x="2363788" y="0"/>
              <a:ext cx="6856412" cy="911225"/>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defTabSz="457200" fontAlgn="base">
                <a:spcBef>
                  <a:spcPct val="0"/>
                </a:spcBef>
                <a:spcAft>
                  <a:spcPct val="0"/>
                </a:spcAft>
                <a:defRPr/>
              </a:pPr>
              <a:r>
                <a:rPr lang="en-US" dirty="0">
                  <a:solidFill>
                    <a:prstClr val="white"/>
                  </a:solidFill>
                </a:rPr>
                <a:t> </a:t>
              </a:r>
            </a:p>
          </p:txBody>
        </p:sp>
        <p:pic>
          <p:nvPicPr>
            <p:cNvPr id="6" name="shield.png" descr="/Users/anngoncalves/Desktop/UBC PPT Templates explore/graphic objects/shield.png"/>
            <p:cNvPicPr>
              <a:picLocks noChangeAspect="1"/>
            </p:cNvPicPr>
            <p:nvPr userDrawn="1"/>
          </p:nvPicPr>
          <p:blipFill>
            <a:blip r:embed="rId2" r:link="rId3" cstate="print">
              <a:extLst>
                <a:ext uri="{28A0092B-C50C-407E-A947-70E740481C1C}">
                  <a14:useLocalDpi xmlns:a14="http://schemas.microsoft.com/office/drawing/2010/main" val="0"/>
                </a:ext>
              </a:extLst>
            </a:blip>
            <a:srcRect/>
            <a:stretch>
              <a:fillRect/>
            </a:stretch>
          </p:blipFill>
          <p:spPr bwMode="auto">
            <a:xfrm>
              <a:off x="227013" y="185738"/>
              <a:ext cx="31432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OM.png" descr="/Users/anngoncalves/Desktop/UBC PPT Templates explore/graphic objects/POM.png"/>
            <p:cNvPicPr>
              <a:picLocks noChangeAspect="1"/>
            </p:cNvPicPr>
            <p:nvPr userDrawn="1"/>
          </p:nvPicPr>
          <p:blipFill>
            <a:blip r:embed="rId4" r:link="rId5" cstate="print">
              <a:extLst>
                <a:ext uri="{28A0092B-C50C-407E-A947-70E740481C1C}">
                  <a14:useLocalDpi xmlns:a14="http://schemas.microsoft.com/office/drawing/2010/main" val="0"/>
                </a:ext>
              </a:extLst>
            </a:blip>
            <a:srcRect/>
            <a:stretch>
              <a:fillRect/>
            </a:stretch>
          </p:blipFill>
          <p:spPr bwMode="auto">
            <a:xfrm>
              <a:off x="1030288" y="215900"/>
              <a:ext cx="895350" cy="11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theUofBC.png" descr="/Users/anngoncalves/Desktop/UBC PPT Templates explore/graphic objects/theUofBC.png"/>
            <p:cNvPicPr>
              <a:picLocks noChangeAspect="1"/>
            </p:cNvPicPr>
            <p:nvPr userDrawn="1"/>
          </p:nvPicPr>
          <p:blipFill>
            <a:blip r:embed="rId6" r:link="rId7" cstate="print">
              <a:extLst>
                <a:ext uri="{28A0092B-C50C-407E-A947-70E740481C1C}">
                  <a14:useLocalDpi xmlns:a14="http://schemas.microsoft.com/office/drawing/2010/main" val="0"/>
                </a:ext>
              </a:extLst>
            </a:blip>
            <a:srcRect/>
            <a:stretch>
              <a:fillRect/>
            </a:stretch>
          </p:blipFill>
          <p:spPr bwMode="auto">
            <a:xfrm>
              <a:off x="2578100" y="241300"/>
              <a:ext cx="2176463"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 name="UBC_Cliff_Tritone_annedit.jpg" descr="/Users/anngoncalves/Desktop/UBC PPT Templates explore/UBC_Cliff_Tritone_annedit.jpg"/>
          <p:cNvPicPr>
            <a:picLocks noChangeAspect="1"/>
          </p:cNvPicPr>
          <p:nvPr userDrawn="1"/>
        </p:nvPicPr>
        <p:blipFill>
          <a:blip r:embed="rId8" r:link="rId9">
            <a:extLst>
              <a:ext uri="{28A0092B-C50C-407E-A947-70E740481C1C}">
                <a14:useLocalDpi xmlns:a14="http://schemas.microsoft.com/office/drawing/2010/main" val="0"/>
              </a:ext>
            </a:extLst>
          </a:blip>
          <a:srcRect l="9158" t="2914" r="19727" b="2914"/>
          <a:stretch>
            <a:fillRect/>
          </a:stretch>
        </p:blipFill>
        <p:spPr bwMode="auto">
          <a:xfrm>
            <a:off x="0" y="-19050"/>
            <a:ext cx="9228138" cy="590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4396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resentation - Title - B">
    <p:spTree>
      <p:nvGrpSpPr>
        <p:cNvPr id="1" name=""/>
        <p:cNvGrpSpPr/>
        <p:nvPr/>
      </p:nvGrpSpPr>
      <p:grpSpPr>
        <a:xfrm>
          <a:off x="0" y="0"/>
          <a:ext cx="0" cy="0"/>
          <a:chOff x="0" y="0"/>
          <a:chExt cx="0" cy="0"/>
        </a:xfrm>
      </p:grpSpPr>
      <p:pic>
        <p:nvPicPr>
          <p:cNvPr id="7" name="Picture 8" descr="Picture4.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867400"/>
          </a:xfrm>
          <a:prstGeom prst="rect">
            <a:avLst/>
          </a:prstGeom>
          <a:solidFill>
            <a:srgbClr val="002040"/>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1" name="Text Placeholder 11"/>
          <p:cNvSpPr>
            <a:spLocks noGrp="1"/>
          </p:cNvSpPr>
          <p:nvPr>
            <p:ph type="body" sz="quarter" idx="10"/>
          </p:nvPr>
        </p:nvSpPr>
        <p:spPr>
          <a:xfrm>
            <a:off x="1404865" y="1126068"/>
            <a:ext cx="7314109" cy="543076"/>
          </a:xfrm>
          <a:prstGeom prst="rect">
            <a:avLst/>
          </a:prstGeom>
        </p:spPr>
        <p:txBody>
          <a:bodyPr>
            <a:normAutofit/>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2400" b="1" i="0" u="none" strike="noStrike" kern="1200" cap="none" spc="0" normalizeH="0" baseline="0" noProof="0">
                <a:ln>
                  <a:noFill/>
                </a:ln>
                <a:solidFill>
                  <a:srgbClr val="FFFFFF"/>
                </a:solidFill>
                <a:effectLst/>
                <a:uLnTx/>
                <a:uFillTx/>
                <a:latin typeface="Verdana" pitchFamily="34" charset="0"/>
              </a:defRPr>
            </a:lvl1pPr>
            <a:lvl2pPr>
              <a:buNone/>
              <a:defRPr b="0" i="0">
                <a:latin typeface="WhitneyHTF-Bold"/>
                <a:cs typeface="WhitneyHTF-Bold"/>
              </a:defRPr>
            </a:lvl2pPr>
            <a:lvl3pPr>
              <a:buNone/>
              <a:defRPr b="0" i="0">
                <a:latin typeface="WhitneyHTF-Bold"/>
                <a:cs typeface="WhitneyHTF-Bold"/>
              </a:defRPr>
            </a:lvl3pPr>
            <a:lvl4pPr>
              <a:buNone/>
              <a:defRPr b="0" i="0">
                <a:latin typeface="WhitneyHTF-Bold"/>
                <a:cs typeface="WhitneyHTF-Bold"/>
              </a:defRPr>
            </a:lvl4pPr>
            <a:lvl5pPr>
              <a:buNone/>
              <a:defRPr b="0" i="0">
                <a:latin typeface="WhitneyHTF-Bold"/>
                <a:cs typeface="WhitneyHTF-Bold"/>
              </a:defRPr>
            </a:lvl5pPr>
          </a:lstStyle>
          <a:p>
            <a:pPr lvl="0"/>
            <a:r>
              <a:rPr lang="en-US"/>
              <a:t>Click to edit Master text styles</a:t>
            </a:r>
          </a:p>
        </p:txBody>
      </p:sp>
      <p:sp>
        <p:nvSpPr>
          <p:cNvPr id="13" name="Text Placeholder 16"/>
          <p:cNvSpPr>
            <a:spLocks noGrp="1"/>
          </p:cNvSpPr>
          <p:nvPr>
            <p:ph type="body" sz="quarter" idx="13"/>
          </p:nvPr>
        </p:nvSpPr>
        <p:spPr>
          <a:xfrm>
            <a:off x="1404865" y="1986643"/>
            <a:ext cx="7309534" cy="625928"/>
          </a:xfrm>
          <a:prstGeom prst="rect">
            <a:avLst/>
          </a:prstGeom>
        </p:spPr>
        <p:txBody>
          <a:bodyPr vert="horz" wrap="none" anchor="t"/>
          <a:lstStyle>
            <a:lvl1pPr>
              <a:buNone/>
              <a:defRPr sz="1800" b="1">
                <a:solidFill>
                  <a:schemeClr val="bg1"/>
                </a:solidFill>
                <a:latin typeface="Verdana"/>
                <a:cs typeface="Verdana"/>
              </a:defRPr>
            </a:lvl1pPr>
            <a:lvl2pPr>
              <a:buNone/>
              <a:defRPr sz="1800" b="1">
                <a:solidFill>
                  <a:schemeClr val="bg1"/>
                </a:solidFill>
                <a:latin typeface="Verdana"/>
                <a:cs typeface="Verdana"/>
              </a:defRPr>
            </a:lvl2pPr>
            <a:lvl3pPr>
              <a:buNone/>
              <a:defRPr sz="1800" b="1">
                <a:solidFill>
                  <a:schemeClr val="bg1"/>
                </a:solidFill>
                <a:latin typeface="Verdana"/>
                <a:cs typeface="Verdana"/>
              </a:defRPr>
            </a:lvl3pPr>
            <a:lvl4pPr>
              <a:buNone/>
              <a:defRPr sz="1800" b="1">
                <a:solidFill>
                  <a:schemeClr val="bg1"/>
                </a:solidFill>
                <a:latin typeface="Verdana"/>
                <a:cs typeface="Verdana"/>
              </a:defRPr>
            </a:lvl4pPr>
            <a:lvl5pPr>
              <a:buNone/>
              <a:defRPr sz="1800" b="1">
                <a:solidFill>
                  <a:schemeClr val="bg1"/>
                </a:solidFill>
                <a:latin typeface="Verdana"/>
                <a:cs typeface="Verdana"/>
              </a:defRPr>
            </a:lvl5pPr>
          </a:lstStyle>
          <a:p>
            <a:pPr lvl="0"/>
            <a:r>
              <a:rPr lang="en-US"/>
              <a:t>Click to edit Master text styles</a:t>
            </a:r>
          </a:p>
        </p:txBody>
      </p:sp>
      <p:sp>
        <p:nvSpPr>
          <p:cNvPr id="14" name="Text Placeholder 23"/>
          <p:cNvSpPr>
            <a:spLocks noGrp="1"/>
          </p:cNvSpPr>
          <p:nvPr>
            <p:ph type="body" sz="quarter" idx="16"/>
          </p:nvPr>
        </p:nvSpPr>
        <p:spPr>
          <a:xfrm>
            <a:off x="1404865" y="2621188"/>
            <a:ext cx="7301596" cy="408669"/>
          </a:xfrm>
          <a:prstGeom prst="rect">
            <a:avLst/>
          </a:prstGeom>
        </p:spPr>
        <p:txBody>
          <a:bodyPr vert="horz" wrap="none"/>
          <a:lstStyle>
            <a:lvl1pPr>
              <a:spcAft>
                <a:spcPts val="3000"/>
              </a:spcAft>
              <a:buNone/>
              <a:defRPr sz="1800" baseline="0">
                <a:solidFill>
                  <a:schemeClr val="bg1"/>
                </a:solidFill>
                <a:latin typeface="Verdana"/>
                <a:cs typeface="Verdana"/>
              </a:defRPr>
            </a:lvl1pPr>
            <a:lvl2pPr algn="dist">
              <a:buNone/>
              <a:defRPr sz="1800">
                <a:latin typeface="Verdana"/>
                <a:cs typeface="Verdana"/>
              </a:defRPr>
            </a:lvl2pPr>
            <a:lvl3pPr algn="dist">
              <a:buNone/>
              <a:defRPr sz="1800">
                <a:latin typeface="Verdana"/>
                <a:cs typeface="Verdana"/>
              </a:defRPr>
            </a:lvl3pPr>
            <a:lvl4pPr algn="dist">
              <a:buNone/>
              <a:defRPr sz="1800">
                <a:latin typeface="Verdana"/>
                <a:cs typeface="Verdana"/>
              </a:defRPr>
            </a:lvl4pPr>
            <a:lvl5pPr algn="dist">
              <a:buNone/>
              <a:defRPr sz="1800">
                <a:latin typeface="Verdana"/>
                <a:cs typeface="Verdana"/>
              </a:defRPr>
            </a:lvl5pPr>
          </a:lstStyle>
          <a:p>
            <a:pPr lvl="0"/>
            <a:r>
              <a:rPr lang="en-US"/>
              <a:t>Click to edit Master text styles</a:t>
            </a:r>
          </a:p>
        </p:txBody>
      </p:sp>
      <p:sp>
        <p:nvSpPr>
          <p:cNvPr id="15" name="Text Placeholder 23"/>
          <p:cNvSpPr>
            <a:spLocks noGrp="1"/>
          </p:cNvSpPr>
          <p:nvPr>
            <p:ph type="body" sz="quarter" idx="17"/>
          </p:nvPr>
        </p:nvSpPr>
        <p:spPr>
          <a:xfrm>
            <a:off x="1404865" y="3046193"/>
            <a:ext cx="7301596" cy="410029"/>
          </a:xfrm>
          <a:prstGeom prst="rect">
            <a:avLst/>
          </a:prstGeom>
        </p:spPr>
        <p:txBody>
          <a:bodyPr vert="horz" wrap="none"/>
          <a:lstStyle>
            <a:lvl1pPr>
              <a:spcAft>
                <a:spcPts val="3000"/>
              </a:spcAft>
              <a:buNone/>
              <a:defRPr sz="1800" baseline="0">
                <a:solidFill>
                  <a:schemeClr val="bg1"/>
                </a:solidFill>
                <a:latin typeface="Verdana"/>
                <a:cs typeface="Verdana"/>
              </a:defRPr>
            </a:lvl1pPr>
            <a:lvl2pPr algn="dist">
              <a:buNone/>
              <a:defRPr sz="1800">
                <a:latin typeface="Verdana"/>
                <a:cs typeface="Verdana"/>
              </a:defRPr>
            </a:lvl2pPr>
            <a:lvl3pPr algn="dist">
              <a:buNone/>
              <a:defRPr sz="1800">
                <a:latin typeface="Verdana"/>
                <a:cs typeface="Verdana"/>
              </a:defRPr>
            </a:lvl3pPr>
            <a:lvl4pPr algn="dist">
              <a:buNone/>
              <a:defRPr sz="1800">
                <a:latin typeface="Verdana"/>
                <a:cs typeface="Verdana"/>
              </a:defRPr>
            </a:lvl4pPr>
            <a:lvl5pPr algn="dist">
              <a:buNone/>
              <a:defRPr sz="1800">
                <a:latin typeface="Verdana"/>
                <a:cs typeface="Verdana"/>
              </a:defRPr>
            </a:lvl5pPr>
          </a:lstStyle>
          <a:p>
            <a:pPr lvl="0"/>
            <a:r>
              <a:rPr lang="en-US"/>
              <a:t>Click to edit Master text styles</a:t>
            </a:r>
          </a:p>
        </p:txBody>
      </p:sp>
      <p:sp>
        <p:nvSpPr>
          <p:cNvPr id="16" name="Text Placeholder 23"/>
          <p:cNvSpPr>
            <a:spLocks noGrp="1"/>
          </p:cNvSpPr>
          <p:nvPr>
            <p:ph type="body" sz="quarter" idx="18"/>
          </p:nvPr>
        </p:nvSpPr>
        <p:spPr>
          <a:xfrm>
            <a:off x="1404865" y="3465286"/>
            <a:ext cx="7301596" cy="429029"/>
          </a:xfrm>
          <a:prstGeom prst="rect">
            <a:avLst/>
          </a:prstGeom>
        </p:spPr>
        <p:txBody>
          <a:bodyPr vert="horz" wrap="none"/>
          <a:lstStyle>
            <a:lvl1pPr>
              <a:spcAft>
                <a:spcPts val="3000"/>
              </a:spcAft>
              <a:buNone/>
              <a:defRPr sz="1800" baseline="0">
                <a:solidFill>
                  <a:schemeClr val="bg1"/>
                </a:solidFill>
                <a:latin typeface="Verdana"/>
                <a:cs typeface="Verdana"/>
              </a:defRPr>
            </a:lvl1pPr>
            <a:lvl2pPr algn="dist">
              <a:buNone/>
              <a:defRPr sz="1800">
                <a:latin typeface="Verdana"/>
                <a:cs typeface="Verdana"/>
              </a:defRPr>
            </a:lvl2pPr>
            <a:lvl3pPr algn="dist">
              <a:buNone/>
              <a:defRPr sz="1800">
                <a:latin typeface="Verdana"/>
                <a:cs typeface="Verdana"/>
              </a:defRPr>
            </a:lvl3pPr>
            <a:lvl4pPr algn="dist">
              <a:buNone/>
              <a:defRPr sz="1800">
                <a:latin typeface="Verdana"/>
                <a:cs typeface="Verdana"/>
              </a:defRPr>
            </a:lvl4pPr>
            <a:lvl5pPr algn="dist">
              <a:buNone/>
              <a:defRPr sz="1800">
                <a:latin typeface="Verdana"/>
                <a:cs typeface="Verdana"/>
              </a:defRPr>
            </a:lvl5pPr>
          </a:lstStyle>
          <a:p>
            <a:pPr lvl="0"/>
            <a:r>
              <a:rPr lang="en-US"/>
              <a:t>Click to edit Master text styles</a:t>
            </a:r>
          </a:p>
        </p:txBody>
      </p:sp>
    </p:spTree>
    <p:extLst>
      <p:ext uri="{BB962C8B-B14F-4D97-AF65-F5344CB8AC3E}">
        <p14:creationId xmlns:p14="http://schemas.microsoft.com/office/powerpoint/2010/main" val="1997783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file://localhost/%5C%5Clocalhost%5CUsers%5Canngoncalves%5CDesktop%5CUBC%20PPT%20Templates%20explore%5Cgraphic%20objects%5CPOM.png"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file://localhost/%5C%5Clocalhost%5CUsers%5Canngoncalves%5CDesktop%5CUBC%20PPT%20Templates%20explore%5Cgraphic%20objects%5Cshield.png" TargetMode="External"/><Relationship Id="rId4" Type="http://schemas.openxmlformats.org/officeDocument/2006/relationships/slideLayout" Target="../slideLayouts/slideLayout4.xml"/><Relationship Id="rId9" Type="http://schemas.openxmlformats.org/officeDocument/2006/relationships/image" Target="../media/image1.png"/><Relationship Id="rId14" Type="http://schemas.openxmlformats.org/officeDocument/2006/relationships/image" Target="file://localhost/%5C%5Clocalhost%5CUsers%5Canngoncalves%5CDesktop%5CUBC%20PPT%20Templates%20explore%5Cgraphic%20objects%5CtheUofBC.png" TargetMode="Externa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13" Type="http://schemas.openxmlformats.org/officeDocument/2006/relationships/image" Target="../media/image3.png"/><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image" Target="file://localhost/%5C%5Clocalhost%5CUsers%5Canngoncalves%5CDesktop%5CUBC%20PPT%20Templates%20explore%5Cgraphic%20objects%5CPOM.png" TargetMode="Externa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image" Target="../media/image2.png"/><Relationship Id="rId5" Type="http://schemas.openxmlformats.org/officeDocument/2006/relationships/slideLayout" Target="../slideLayouts/slideLayout12.xml"/><Relationship Id="rId10" Type="http://schemas.openxmlformats.org/officeDocument/2006/relationships/image" Target="file://localhost/%5C%5Clocalhost%5CUsers%5Canngoncalves%5CDesktop%5CUBC%20PPT%20Templates%20explore%5Cgraphic%20objects%5Cshield.png" TargetMode="External"/><Relationship Id="rId4" Type="http://schemas.openxmlformats.org/officeDocument/2006/relationships/slideLayout" Target="../slideLayouts/slideLayout11.xml"/><Relationship Id="rId9" Type="http://schemas.openxmlformats.org/officeDocument/2006/relationships/image" Target="../media/image1.png"/><Relationship Id="rId14" Type="http://schemas.openxmlformats.org/officeDocument/2006/relationships/image" Target="file://localhost/%5C%5Clocalhost%5CUsers%5Canngoncalves%5CDesktop%5CUBC%20PPT%20Templates%20explore%5Cgraphic%20objects%5CtheUofBC.png"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026" name="Group 1"/>
          <p:cNvGrpSpPr>
            <a:grpSpLocks/>
          </p:cNvGrpSpPr>
          <p:nvPr/>
        </p:nvGrpSpPr>
        <p:grpSpPr bwMode="auto">
          <a:xfrm>
            <a:off x="0" y="5946775"/>
            <a:ext cx="9220200" cy="911225"/>
            <a:chOff x="0" y="0"/>
            <a:chExt cx="9220200" cy="911225"/>
          </a:xfrm>
        </p:grpSpPr>
        <p:sp>
          <p:nvSpPr>
            <p:cNvPr id="3" name="Rectangle 2"/>
            <p:cNvSpPr/>
            <p:nvPr userDrawn="1"/>
          </p:nvSpPr>
          <p:spPr bwMode="auto">
            <a:xfrm>
              <a:off x="0" y="0"/>
              <a:ext cx="763588" cy="911225"/>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dirty="0"/>
                <a:t> </a:t>
              </a:r>
            </a:p>
          </p:txBody>
        </p:sp>
        <p:sp>
          <p:nvSpPr>
            <p:cNvPr id="4" name="Rectangle 3"/>
            <p:cNvSpPr/>
            <p:nvPr userDrawn="1"/>
          </p:nvSpPr>
          <p:spPr bwMode="auto">
            <a:xfrm>
              <a:off x="808038" y="0"/>
              <a:ext cx="1511300" cy="911225"/>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dirty="0"/>
                <a:t> </a:t>
              </a:r>
            </a:p>
          </p:txBody>
        </p:sp>
        <p:sp>
          <p:nvSpPr>
            <p:cNvPr id="5" name="Rectangle 4"/>
            <p:cNvSpPr/>
            <p:nvPr userDrawn="1"/>
          </p:nvSpPr>
          <p:spPr bwMode="auto">
            <a:xfrm>
              <a:off x="2363788" y="0"/>
              <a:ext cx="6856412" cy="911225"/>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dirty="0"/>
                <a:t> </a:t>
              </a:r>
            </a:p>
          </p:txBody>
        </p:sp>
        <p:pic>
          <p:nvPicPr>
            <p:cNvPr id="1030" name="shield.png" descr="/Users/anngoncalves/Desktop/UBC PPT Templates explore/graphic objects/shield.png"/>
            <p:cNvPicPr>
              <a:picLocks noChangeAspect="1"/>
            </p:cNvPicPr>
            <p:nvPr userDrawn="1"/>
          </p:nvPicPr>
          <p:blipFill>
            <a:blip r:embed="rId9" r:link="rId10" cstate="print">
              <a:extLst>
                <a:ext uri="{28A0092B-C50C-407E-A947-70E740481C1C}">
                  <a14:useLocalDpi xmlns:a14="http://schemas.microsoft.com/office/drawing/2010/main" val="0"/>
                </a:ext>
              </a:extLst>
            </a:blip>
            <a:srcRect/>
            <a:stretch>
              <a:fillRect/>
            </a:stretch>
          </p:blipFill>
          <p:spPr bwMode="auto">
            <a:xfrm>
              <a:off x="227013" y="185738"/>
              <a:ext cx="31432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OM.png" descr="/Users/anngoncalves/Desktop/UBC PPT Templates explore/graphic objects/POM.png"/>
            <p:cNvPicPr>
              <a:picLocks noChangeAspect="1"/>
            </p:cNvPicPr>
            <p:nvPr userDrawn="1"/>
          </p:nvPicPr>
          <p:blipFill>
            <a:blip r:embed="rId11" r:link="rId12" cstate="print">
              <a:extLst>
                <a:ext uri="{28A0092B-C50C-407E-A947-70E740481C1C}">
                  <a14:useLocalDpi xmlns:a14="http://schemas.microsoft.com/office/drawing/2010/main" val="0"/>
                </a:ext>
              </a:extLst>
            </a:blip>
            <a:srcRect/>
            <a:stretch>
              <a:fillRect/>
            </a:stretch>
          </p:blipFill>
          <p:spPr bwMode="auto">
            <a:xfrm>
              <a:off x="1030288" y="215900"/>
              <a:ext cx="895350" cy="11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theUofBC.png" descr="/Users/anngoncalves/Desktop/UBC PPT Templates explore/graphic objects/theUofBC.png"/>
            <p:cNvPicPr>
              <a:picLocks noChangeAspect="1"/>
            </p:cNvPicPr>
            <p:nvPr userDrawn="1"/>
          </p:nvPicPr>
          <p:blipFill>
            <a:blip r:embed="rId13" r:link="rId14" cstate="print">
              <a:extLst>
                <a:ext uri="{28A0092B-C50C-407E-A947-70E740481C1C}">
                  <a14:useLocalDpi xmlns:a14="http://schemas.microsoft.com/office/drawing/2010/main" val="0"/>
                </a:ext>
              </a:extLst>
            </a:blip>
            <a:srcRect/>
            <a:stretch>
              <a:fillRect/>
            </a:stretch>
          </p:blipFill>
          <p:spPr bwMode="auto">
            <a:xfrm>
              <a:off x="2578100" y="241300"/>
              <a:ext cx="2176463"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Lst>
  <p:hf hdr="0" ftr="0" dt="0"/>
  <p:txStyles>
    <p:titleStyle>
      <a:lvl1pPr algn="ctr" defTabSz="457200" rtl="0" eaLnBrk="1" fontAlgn="base" hangingPunct="1">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Calibri" pitchFamily="34" charset="0"/>
        </a:defRPr>
      </a:lvl6pPr>
      <a:lvl7pPr marL="914400" algn="ctr" defTabSz="457200" rtl="0" eaLnBrk="1" fontAlgn="base" hangingPunct="1">
        <a:spcBef>
          <a:spcPct val="0"/>
        </a:spcBef>
        <a:spcAft>
          <a:spcPct val="0"/>
        </a:spcAft>
        <a:defRPr sz="4400">
          <a:solidFill>
            <a:schemeClr val="tx1"/>
          </a:solidFill>
          <a:latin typeface="Calibri" pitchFamily="34" charset="0"/>
        </a:defRPr>
      </a:lvl7pPr>
      <a:lvl8pPr marL="1371600" algn="ctr" defTabSz="457200" rtl="0" eaLnBrk="1" fontAlgn="base" hangingPunct="1">
        <a:spcBef>
          <a:spcPct val="0"/>
        </a:spcBef>
        <a:spcAft>
          <a:spcPct val="0"/>
        </a:spcAft>
        <a:defRPr sz="4400">
          <a:solidFill>
            <a:schemeClr val="tx1"/>
          </a:solidFill>
          <a:latin typeface="Calibri" pitchFamily="34" charset="0"/>
        </a:defRPr>
      </a:lvl8pPr>
      <a:lvl9pPr marL="1828800" algn="ctr" defTabSz="457200"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026" name="Group 1"/>
          <p:cNvGrpSpPr>
            <a:grpSpLocks/>
          </p:cNvGrpSpPr>
          <p:nvPr userDrawn="1"/>
        </p:nvGrpSpPr>
        <p:grpSpPr bwMode="auto">
          <a:xfrm>
            <a:off x="0" y="5946775"/>
            <a:ext cx="9220200" cy="911225"/>
            <a:chOff x="0" y="0"/>
            <a:chExt cx="9220200" cy="911225"/>
          </a:xfrm>
        </p:grpSpPr>
        <p:sp>
          <p:nvSpPr>
            <p:cNvPr id="3" name="Rectangle 2"/>
            <p:cNvSpPr/>
            <p:nvPr userDrawn="1"/>
          </p:nvSpPr>
          <p:spPr bwMode="auto">
            <a:xfrm>
              <a:off x="0" y="0"/>
              <a:ext cx="763588" cy="911225"/>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defTabSz="457200" fontAlgn="base">
                <a:spcBef>
                  <a:spcPct val="0"/>
                </a:spcBef>
                <a:spcAft>
                  <a:spcPct val="0"/>
                </a:spcAft>
                <a:defRPr/>
              </a:pPr>
              <a:r>
                <a:rPr lang="en-US" dirty="0">
                  <a:solidFill>
                    <a:prstClr val="white"/>
                  </a:solidFill>
                </a:rPr>
                <a:t> </a:t>
              </a:r>
            </a:p>
          </p:txBody>
        </p:sp>
        <p:sp>
          <p:nvSpPr>
            <p:cNvPr id="4" name="Rectangle 3"/>
            <p:cNvSpPr/>
            <p:nvPr userDrawn="1"/>
          </p:nvSpPr>
          <p:spPr bwMode="auto">
            <a:xfrm>
              <a:off x="808038" y="0"/>
              <a:ext cx="1511300" cy="911225"/>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defTabSz="457200" fontAlgn="base">
                <a:spcBef>
                  <a:spcPct val="0"/>
                </a:spcBef>
                <a:spcAft>
                  <a:spcPct val="0"/>
                </a:spcAft>
                <a:defRPr/>
              </a:pPr>
              <a:r>
                <a:rPr lang="en-US" dirty="0">
                  <a:solidFill>
                    <a:prstClr val="white"/>
                  </a:solidFill>
                </a:rPr>
                <a:t> </a:t>
              </a:r>
            </a:p>
          </p:txBody>
        </p:sp>
        <p:sp>
          <p:nvSpPr>
            <p:cNvPr id="5" name="Rectangle 4"/>
            <p:cNvSpPr/>
            <p:nvPr userDrawn="1"/>
          </p:nvSpPr>
          <p:spPr bwMode="auto">
            <a:xfrm>
              <a:off x="2363788" y="0"/>
              <a:ext cx="6856412" cy="911225"/>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defTabSz="457200" fontAlgn="base">
                <a:spcBef>
                  <a:spcPct val="0"/>
                </a:spcBef>
                <a:spcAft>
                  <a:spcPct val="0"/>
                </a:spcAft>
                <a:defRPr/>
              </a:pPr>
              <a:r>
                <a:rPr lang="en-US" dirty="0">
                  <a:solidFill>
                    <a:prstClr val="white"/>
                  </a:solidFill>
                </a:rPr>
                <a:t> </a:t>
              </a:r>
            </a:p>
          </p:txBody>
        </p:sp>
        <p:pic>
          <p:nvPicPr>
            <p:cNvPr id="1030" name="shield.png" descr="/Users/anngoncalves/Desktop/UBC PPT Templates explore/graphic objects/shield.png"/>
            <p:cNvPicPr>
              <a:picLocks noChangeAspect="1"/>
            </p:cNvPicPr>
            <p:nvPr userDrawn="1"/>
          </p:nvPicPr>
          <p:blipFill>
            <a:blip r:embed="rId9" r:link="rId10" cstate="print">
              <a:extLst>
                <a:ext uri="{28A0092B-C50C-407E-A947-70E740481C1C}">
                  <a14:useLocalDpi xmlns:a14="http://schemas.microsoft.com/office/drawing/2010/main" val="0"/>
                </a:ext>
              </a:extLst>
            </a:blip>
            <a:srcRect/>
            <a:stretch>
              <a:fillRect/>
            </a:stretch>
          </p:blipFill>
          <p:spPr bwMode="auto">
            <a:xfrm>
              <a:off x="227013" y="185738"/>
              <a:ext cx="31432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OM.png" descr="/Users/anngoncalves/Desktop/UBC PPT Templates explore/graphic objects/POM.png"/>
            <p:cNvPicPr>
              <a:picLocks noChangeAspect="1"/>
            </p:cNvPicPr>
            <p:nvPr userDrawn="1"/>
          </p:nvPicPr>
          <p:blipFill>
            <a:blip r:embed="rId11" r:link="rId12" cstate="print">
              <a:extLst>
                <a:ext uri="{28A0092B-C50C-407E-A947-70E740481C1C}">
                  <a14:useLocalDpi xmlns:a14="http://schemas.microsoft.com/office/drawing/2010/main" val="0"/>
                </a:ext>
              </a:extLst>
            </a:blip>
            <a:srcRect/>
            <a:stretch>
              <a:fillRect/>
            </a:stretch>
          </p:blipFill>
          <p:spPr bwMode="auto">
            <a:xfrm>
              <a:off x="1030288" y="215900"/>
              <a:ext cx="895350" cy="11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theUofBC.png" descr="/Users/anngoncalves/Desktop/UBC PPT Templates explore/graphic objects/theUofBC.png"/>
            <p:cNvPicPr>
              <a:picLocks noChangeAspect="1"/>
            </p:cNvPicPr>
            <p:nvPr userDrawn="1"/>
          </p:nvPicPr>
          <p:blipFill>
            <a:blip r:embed="rId13" r:link="rId14" cstate="print">
              <a:extLst>
                <a:ext uri="{28A0092B-C50C-407E-A947-70E740481C1C}">
                  <a14:useLocalDpi xmlns:a14="http://schemas.microsoft.com/office/drawing/2010/main" val="0"/>
                </a:ext>
              </a:extLst>
            </a:blip>
            <a:srcRect/>
            <a:stretch>
              <a:fillRect/>
            </a:stretch>
          </p:blipFill>
          <p:spPr bwMode="auto">
            <a:xfrm>
              <a:off x="2578100" y="241300"/>
              <a:ext cx="2176463"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9033384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defTabSz="457200"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defTabSz="457200"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defTabSz="457200"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researchcommons.library.ubc.ca/"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hyperlink" Target="http://guides.library.ubc.ca/ld.php?content_id=25491425"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e5.onthehub.com/WebStore/OfferingsOfMajorVersionList.aspx?pmv=39a252d8-f743-e811-8103-000d3af41938&amp;cmi_mnuMain=3374c7d4-b6a4-e811-8109-000d3af41938&amp;ws=4f259259-10e4-de11-a13b-0030487d8897&amp;vsro=8" TargetMode="External"/><Relationship Id="rId2" Type="http://schemas.openxmlformats.org/officeDocument/2006/relationships/hyperlink" Target="https://it.ubc.ca/services/desktop-print-services/software-licensing/nvivo-pro-software" TargetMode="External"/><Relationship Id="rId1" Type="http://schemas.openxmlformats.org/officeDocument/2006/relationships/slideLayout" Target="../slideLayouts/slideLayout7.xml"/><Relationship Id="rId4" Type="http://schemas.openxmlformats.org/officeDocument/2006/relationships/hyperlink" Target="http://www.qsrinternational.com/trial-nvivo"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hyperlink" Target="https://help-nv.qsrinternational.com/12/win/v12.1.99-d3ea61/Content/vizualizations/project-maps.htm" TargetMode="External"/><Relationship Id="rId13" Type="http://schemas.openxmlformats.org/officeDocument/2006/relationships/image" Target="../media/image30.png"/><Relationship Id="rId18" Type="http://schemas.openxmlformats.org/officeDocument/2006/relationships/image" Target="../media/image33.png"/><Relationship Id="rId3" Type="http://schemas.openxmlformats.org/officeDocument/2006/relationships/hyperlink" Target="https://help-nv.qsrinternational.com/12/win/v12.1.99-d3ea61/Content/vizualizations/visualizations.htm?Highlight=visualization" TargetMode="External"/><Relationship Id="rId7" Type="http://schemas.openxmlformats.org/officeDocument/2006/relationships/hyperlink" Target="https://help-nv.qsrinternational.com/12/win/v12.1.99-d3ea61/Content/vizualizations/concept-maps.htm" TargetMode="External"/><Relationship Id="rId12" Type="http://schemas.openxmlformats.org/officeDocument/2006/relationships/image" Target="../media/image29.png"/><Relationship Id="rId17" Type="http://schemas.openxmlformats.org/officeDocument/2006/relationships/image" Target="../media/image32.png"/><Relationship Id="rId2" Type="http://schemas.openxmlformats.org/officeDocument/2006/relationships/notesSlide" Target="../notesSlides/notesSlide15.xml"/><Relationship Id="rId16" Type="http://schemas.openxmlformats.org/officeDocument/2006/relationships/hyperlink" Target="https://help-nv.qsrinternational.com/12/win/v12.1.99-d3ea61/Content/vizualizations/explore-diagrams.htm" TargetMode="External"/><Relationship Id="rId1" Type="http://schemas.openxmlformats.org/officeDocument/2006/relationships/slideLayout" Target="../slideLayouts/slideLayout7.xml"/><Relationship Id="rId6" Type="http://schemas.openxmlformats.org/officeDocument/2006/relationships/hyperlink" Target="https://help-nv.qsrinternational.com/12/win/v12.1.99-d3ea61/Content/vizualizations/mind-maps.htm" TargetMode="External"/><Relationship Id="rId11" Type="http://schemas.openxmlformats.org/officeDocument/2006/relationships/image" Target="../media/image28.png"/><Relationship Id="rId5" Type="http://schemas.openxmlformats.org/officeDocument/2006/relationships/hyperlink" Target="https://help-nv.qsrinternational.com/12/win/v12.1.99-d3ea61/Content/vizualizations/hierarchy-charts.htm" TargetMode="External"/><Relationship Id="rId15" Type="http://schemas.openxmlformats.org/officeDocument/2006/relationships/hyperlink" Target="https://help-nv.qsrinternational.com/12/win/v12.1.99-d3ea61/Content/vizualizations/comparison-diagrams.htm" TargetMode="External"/><Relationship Id="rId10" Type="http://schemas.openxmlformats.org/officeDocument/2006/relationships/image" Target="../media/image27.png"/><Relationship Id="rId4" Type="http://schemas.openxmlformats.org/officeDocument/2006/relationships/hyperlink" Target="https://help-nv.qsrinternational.com/12/win/v12.1.99-d3ea61/Content/vizualizations/charts.htm" TargetMode="External"/><Relationship Id="rId9" Type="http://schemas.openxmlformats.org/officeDocument/2006/relationships/hyperlink" Target="https://help-nv.qsrinternational.com/12/mac/v12.1.99-d3ea61/Content/vizualizations/visualizations.htm?Highlight=visualizations" TargetMode="External"/><Relationship Id="rId14"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hyperlink" Target="http://guides.library.ubc.ca/ld.php?content_id=32772288" TargetMode="Externa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0.jpeg"/><Relationship Id="rId7" Type="http://schemas.openxmlformats.org/officeDocument/2006/relationships/hyperlink" Target="mailto:research.commons@ubc.ca" TargetMode="External"/><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hyperlink" Target="http://elred.library.ubc.ca/libs/" TargetMode="External"/><Relationship Id="rId5" Type="http://schemas.openxmlformats.org/officeDocument/2006/relationships/hyperlink" Target="http://researchcommons.library.ubc.ca/" TargetMode="External"/><Relationship Id="rId10" Type="http://schemas.openxmlformats.org/officeDocument/2006/relationships/image" Target="../media/image43.png"/><Relationship Id="rId4" Type="http://schemas.openxmlformats.org/officeDocument/2006/relationships/hyperlink" Target="http://koerner.library.ubc.ca/services/research-commons/" TargetMode="External"/><Relationship Id="rId9" Type="http://schemas.openxmlformats.org/officeDocument/2006/relationships/image" Target="../media/image4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hyperlink" Target="https://www.mediacollege.com/journalism/interviews/open-ended-questions.html"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Group 2"/>
          <p:cNvGrpSpPr>
            <a:grpSpLocks/>
          </p:cNvGrpSpPr>
          <p:nvPr/>
        </p:nvGrpSpPr>
        <p:grpSpPr bwMode="auto">
          <a:xfrm>
            <a:off x="846138" y="242888"/>
            <a:ext cx="7321550" cy="4384675"/>
            <a:chOff x="846768" y="242839"/>
            <a:chExt cx="7321636" cy="4384941"/>
          </a:xfrm>
        </p:grpSpPr>
        <p:pic>
          <p:nvPicPr>
            <p:cNvPr id="7172"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5792" y="242839"/>
              <a:ext cx="7242612" cy="4384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txBox="1">
              <a:spLocks/>
            </p:cNvSpPr>
            <p:nvPr/>
          </p:nvSpPr>
          <p:spPr bwMode="auto">
            <a:xfrm>
              <a:off x="846768" y="4162614"/>
              <a:ext cx="3205200" cy="31593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r>
                <a:rPr lang="en-CA" altLang="en-US" sz="1700" b="1">
                  <a:solidFill>
                    <a:srgbClr val="F7A209"/>
                  </a:solidFill>
                  <a:latin typeface="Calibri" pitchFamily="34" charset="0"/>
                  <a:ea typeface="ＭＳ Ｐゴシック" pitchFamily="34" charset="-128"/>
                </a:rPr>
                <a:t>UBC Library Research Commons</a:t>
              </a:r>
              <a:endParaRPr lang="en-US" altLang="en-US" sz="1700" b="1">
                <a:solidFill>
                  <a:srgbClr val="F7A209"/>
                </a:solidFill>
                <a:latin typeface="Calibri" pitchFamily="34" charset="0"/>
                <a:ea typeface="ＭＳ Ｐゴシック" pitchFamily="34" charset="-128"/>
              </a:endParaRPr>
            </a:p>
          </p:txBody>
        </p:sp>
      </p:grpSp>
      <p:sp>
        <p:nvSpPr>
          <p:cNvPr id="7171" name="Title 1"/>
          <p:cNvSpPr txBox="1">
            <a:spLocks/>
          </p:cNvSpPr>
          <p:nvPr/>
        </p:nvSpPr>
        <p:spPr bwMode="auto">
          <a:xfrm>
            <a:off x="-1332656" y="4536169"/>
            <a:ext cx="997150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r>
              <a:rPr lang="en-CA" altLang="en-US" sz="2800" b="1" dirty="0">
                <a:latin typeface="Calibri" pitchFamily="34" charset="0"/>
              </a:rPr>
              <a:t>		NVivo: </a:t>
            </a:r>
          </a:p>
          <a:p>
            <a:pPr algn="r"/>
            <a:r>
              <a:rPr lang="en-CA" altLang="en-US" sz="2800" b="1" dirty="0">
                <a:latin typeface="Calibri" pitchFamily="34" charset="0"/>
              </a:rPr>
              <a:t>Classifications, Datasets, Queries, and Visualizations</a:t>
            </a:r>
            <a:br>
              <a:rPr lang="en-CA" altLang="en-US" sz="2400" dirty="0">
                <a:latin typeface="Calibri" pitchFamily="34" charset="0"/>
              </a:rPr>
            </a:br>
            <a:r>
              <a:rPr lang="en-CA" altLang="en-US" b="1" dirty="0">
                <a:latin typeface="Calibri" pitchFamily="34" charset="0"/>
              </a:rPr>
              <a:t>2021</a:t>
            </a:r>
            <a:endParaRPr lang="en-US" altLang="en-US" b="1" dirty="0">
              <a:latin typeface="Calibri" pitchFamily="34" charset="0"/>
            </a:endParaRPr>
          </a:p>
        </p:txBody>
      </p:sp>
    </p:spTree>
    <p:extLst>
      <p:ext uri="{BB962C8B-B14F-4D97-AF65-F5344CB8AC3E}">
        <p14:creationId xmlns:p14="http://schemas.microsoft.com/office/powerpoint/2010/main" val="1854002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EB1DA-5E35-4C9C-BBC8-B8E0DC22DF62}"/>
              </a:ext>
            </a:extLst>
          </p:cNvPr>
          <p:cNvSpPr>
            <a:spLocks noGrp="1"/>
          </p:cNvSpPr>
          <p:nvPr>
            <p:ph type="title"/>
          </p:nvPr>
        </p:nvSpPr>
        <p:spPr>
          <a:xfrm>
            <a:off x="1067759" y="273712"/>
            <a:ext cx="8229600" cy="1143000"/>
          </a:xfrm>
        </p:spPr>
        <p:txBody>
          <a:bodyPr/>
          <a:lstStyle/>
          <a:p>
            <a:r>
              <a:rPr lang="en-US" sz="4000" dirty="0"/>
              <a:t>Which is which? Chat Waterfall</a:t>
            </a:r>
          </a:p>
        </p:txBody>
      </p:sp>
      <p:pic>
        <p:nvPicPr>
          <p:cNvPr id="7" name="Picture 6">
            <a:extLst>
              <a:ext uri="{FF2B5EF4-FFF2-40B4-BE49-F238E27FC236}">
                <a16:creationId xmlns:a16="http://schemas.microsoft.com/office/drawing/2014/main" id="{ED68780A-A1C4-4759-BE71-2C704D91B20B}"/>
              </a:ext>
            </a:extLst>
          </p:cNvPr>
          <p:cNvPicPr>
            <a:picLocks noChangeAspect="1"/>
          </p:cNvPicPr>
          <p:nvPr/>
        </p:nvPicPr>
        <p:blipFill rotWithShape="1">
          <a:blip r:embed="rId3">
            <a:extLst>
              <a:ext uri="{28A0092B-C50C-407E-A947-70E740481C1C}">
                <a14:useLocalDpi xmlns:a14="http://schemas.microsoft.com/office/drawing/2010/main" val="0"/>
              </a:ext>
            </a:extLst>
          </a:blip>
          <a:srcRect l="19940" t="28102" r="9974" b="32590"/>
          <a:stretch/>
        </p:blipFill>
        <p:spPr>
          <a:xfrm>
            <a:off x="111639" y="2315632"/>
            <a:ext cx="8920722" cy="2812887"/>
          </a:xfrm>
          <a:prstGeom prst="rect">
            <a:avLst/>
          </a:prstGeom>
        </p:spPr>
      </p:pic>
      <p:sp>
        <p:nvSpPr>
          <p:cNvPr id="3" name="TextBox 2">
            <a:extLst>
              <a:ext uri="{FF2B5EF4-FFF2-40B4-BE49-F238E27FC236}">
                <a16:creationId xmlns:a16="http://schemas.microsoft.com/office/drawing/2014/main" id="{13D473A6-CDDA-4E05-BDF2-24DC131409BE}"/>
              </a:ext>
            </a:extLst>
          </p:cNvPr>
          <p:cNvSpPr txBox="1"/>
          <p:nvPr/>
        </p:nvSpPr>
        <p:spPr>
          <a:xfrm>
            <a:off x="161285" y="1383958"/>
            <a:ext cx="591829" cy="830997"/>
          </a:xfrm>
          <a:prstGeom prst="rect">
            <a:avLst/>
          </a:prstGeom>
          <a:noFill/>
        </p:spPr>
        <p:txBody>
          <a:bodyPr wrap="none" rtlCol="0">
            <a:spAutoFit/>
          </a:bodyPr>
          <a:lstStyle/>
          <a:p>
            <a:r>
              <a:rPr lang="en-US" sz="4800" dirty="0">
                <a:solidFill>
                  <a:srgbClr val="FF0000"/>
                </a:solidFill>
              </a:rPr>
              <a:t>O</a:t>
            </a:r>
          </a:p>
        </p:txBody>
      </p:sp>
      <p:sp>
        <p:nvSpPr>
          <p:cNvPr id="5" name="TextBox 4">
            <a:extLst>
              <a:ext uri="{FF2B5EF4-FFF2-40B4-BE49-F238E27FC236}">
                <a16:creationId xmlns:a16="http://schemas.microsoft.com/office/drawing/2014/main" id="{BD9EFCE3-CB8B-4F1F-85BA-77787ABF4859}"/>
              </a:ext>
            </a:extLst>
          </p:cNvPr>
          <p:cNvSpPr txBox="1"/>
          <p:nvPr/>
        </p:nvSpPr>
        <p:spPr>
          <a:xfrm>
            <a:off x="2987824" y="1416712"/>
            <a:ext cx="513282" cy="830997"/>
          </a:xfrm>
          <a:prstGeom prst="rect">
            <a:avLst/>
          </a:prstGeom>
          <a:noFill/>
        </p:spPr>
        <p:txBody>
          <a:bodyPr wrap="none" rtlCol="0">
            <a:spAutoFit/>
          </a:bodyPr>
          <a:lstStyle/>
          <a:p>
            <a:r>
              <a:rPr lang="en-US" sz="4800" dirty="0">
                <a:solidFill>
                  <a:srgbClr val="FF0000"/>
                </a:solidFill>
              </a:rPr>
              <a:t>C</a:t>
            </a:r>
          </a:p>
        </p:txBody>
      </p:sp>
      <p:sp>
        <p:nvSpPr>
          <p:cNvPr id="6" name="TextBox 5">
            <a:extLst>
              <a:ext uri="{FF2B5EF4-FFF2-40B4-BE49-F238E27FC236}">
                <a16:creationId xmlns:a16="http://schemas.microsoft.com/office/drawing/2014/main" id="{046B1DAA-F839-4E29-ADFB-7717030F96B2}"/>
              </a:ext>
            </a:extLst>
          </p:cNvPr>
          <p:cNvSpPr txBox="1"/>
          <p:nvPr/>
        </p:nvSpPr>
        <p:spPr>
          <a:xfrm>
            <a:off x="5182559" y="1383956"/>
            <a:ext cx="513282" cy="830997"/>
          </a:xfrm>
          <a:prstGeom prst="rect">
            <a:avLst/>
          </a:prstGeom>
          <a:noFill/>
        </p:spPr>
        <p:txBody>
          <a:bodyPr wrap="none" rtlCol="0">
            <a:spAutoFit/>
          </a:bodyPr>
          <a:lstStyle/>
          <a:p>
            <a:r>
              <a:rPr lang="en-US" sz="4800" dirty="0">
                <a:solidFill>
                  <a:srgbClr val="FF0000"/>
                </a:solidFill>
              </a:rPr>
              <a:t>C</a:t>
            </a:r>
          </a:p>
        </p:txBody>
      </p:sp>
      <p:sp>
        <p:nvSpPr>
          <p:cNvPr id="8" name="TextBox 7">
            <a:extLst>
              <a:ext uri="{FF2B5EF4-FFF2-40B4-BE49-F238E27FC236}">
                <a16:creationId xmlns:a16="http://schemas.microsoft.com/office/drawing/2014/main" id="{73556387-F5F9-41C8-A002-ABB5F97E6193}"/>
              </a:ext>
            </a:extLst>
          </p:cNvPr>
          <p:cNvSpPr txBox="1"/>
          <p:nvPr/>
        </p:nvSpPr>
        <p:spPr>
          <a:xfrm>
            <a:off x="6968424" y="1383957"/>
            <a:ext cx="513282" cy="830997"/>
          </a:xfrm>
          <a:prstGeom prst="rect">
            <a:avLst/>
          </a:prstGeom>
          <a:noFill/>
        </p:spPr>
        <p:txBody>
          <a:bodyPr wrap="none" rtlCol="0">
            <a:spAutoFit/>
          </a:bodyPr>
          <a:lstStyle/>
          <a:p>
            <a:r>
              <a:rPr lang="en-US" sz="4800" dirty="0">
                <a:solidFill>
                  <a:srgbClr val="FF0000"/>
                </a:solidFill>
              </a:rPr>
              <a:t>C</a:t>
            </a:r>
          </a:p>
        </p:txBody>
      </p:sp>
      <p:sp>
        <p:nvSpPr>
          <p:cNvPr id="9" name="TextBox 8">
            <a:extLst>
              <a:ext uri="{FF2B5EF4-FFF2-40B4-BE49-F238E27FC236}">
                <a16:creationId xmlns:a16="http://schemas.microsoft.com/office/drawing/2014/main" id="{6AD9C1C8-A5E3-4735-B645-029D818D72EF}"/>
              </a:ext>
            </a:extLst>
          </p:cNvPr>
          <p:cNvSpPr txBox="1"/>
          <p:nvPr/>
        </p:nvSpPr>
        <p:spPr>
          <a:xfrm>
            <a:off x="8187192" y="1383958"/>
            <a:ext cx="513282" cy="830997"/>
          </a:xfrm>
          <a:prstGeom prst="rect">
            <a:avLst/>
          </a:prstGeom>
          <a:noFill/>
        </p:spPr>
        <p:txBody>
          <a:bodyPr wrap="none" rtlCol="0">
            <a:spAutoFit/>
          </a:bodyPr>
          <a:lstStyle/>
          <a:p>
            <a:r>
              <a:rPr lang="en-US" sz="4800" dirty="0">
                <a:solidFill>
                  <a:srgbClr val="FF0000"/>
                </a:solidFill>
              </a:rPr>
              <a:t>C</a:t>
            </a:r>
          </a:p>
        </p:txBody>
      </p:sp>
    </p:spTree>
    <p:extLst>
      <p:ext uri="{BB962C8B-B14F-4D97-AF65-F5344CB8AC3E}">
        <p14:creationId xmlns:p14="http://schemas.microsoft.com/office/powerpoint/2010/main" val="1709773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51EA2-495F-4064-83E5-90B14F79DEED}"/>
              </a:ext>
            </a:extLst>
          </p:cNvPr>
          <p:cNvSpPr>
            <a:spLocks noGrp="1"/>
          </p:cNvSpPr>
          <p:nvPr>
            <p:ph type="title"/>
          </p:nvPr>
        </p:nvSpPr>
        <p:spPr>
          <a:xfrm>
            <a:off x="1331640" y="188640"/>
            <a:ext cx="7715200" cy="1143000"/>
          </a:xfrm>
        </p:spPr>
        <p:txBody>
          <a:bodyPr/>
          <a:lstStyle/>
          <a:p>
            <a:r>
              <a:rPr lang="en-US" dirty="0"/>
              <a:t>Why distinguish?</a:t>
            </a:r>
          </a:p>
        </p:txBody>
      </p:sp>
      <p:sp>
        <p:nvSpPr>
          <p:cNvPr id="3" name="Content Placeholder 2">
            <a:extLst>
              <a:ext uri="{FF2B5EF4-FFF2-40B4-BE49-F238E27FC236}">
                <a16:creationId xmlns:a16="http://schemas.microsoft.com/office/drawing/2014/main" id="{BD2B21C4-FFD4-4ACB-8668-CB215CA54D26}"/>
              </a:ext>
            </a:extLst>
          </p:cNvPr>
          <p:cNvSpPr>
            <a:spLocks noGrp="1"/>
          </p:cNvSpPr>
          <p:nvPr>
            <p:ph idx="1"/>
          </p:nvPr>
        </p:nvSpPr>
        <p:spPr>
          <a:xfrm>
            <a:off x="457200" y="1772816"/>
            <a:ext cx="8229600" cy="4525963"/>
          </a:xfrm>
        </p:spPr>
        <p:txBody>
          <a:bodyPr/>
          <a:lstStyle/>
          <a:p>
            <a:r>
              <a:rPr lang="en-US" dirty="0">
                <a:solidFill>
                  <a:srgbClr val="00B0F0"/>
                </a:solidFill>
              </a:rPr>
              <a:t>Open-ended</a:t>
            </a:r>
            <a:r>
              <a:rPr lang="en-US" dirty="0"/>
              <a:t> questions -&gt; codable </a:t>
            </a:r>
          </a:p>
          <a:p>
            <a:r>
              <a:rPr lang="en-US" dirty="0">
                <a:solidFill>
                  <a:srgbClr val="FF0000"/>
                </a:solidFill>
              </a:rPr>
              <a:t>Closed-ended</a:t>
            </a:r>
            <a:r>
              <a:rPr lang="en-US" dirty="0"/>
              <a:t> questions -&gt; automatically coded</a:t>
            </a:r>
          </a:p>
          <a:p>
            <a:pPr marL="0" indent="0">
              <a:buNone/>
            </a:pPr>
            <a:r>
              <a:rPr lang="en-US" dirty="0"/>
              <a:t>Having both allows to ask focused questions:</a:t>
            </a:r>
          </a:p>
          <a:p>
            <a:r>
              <a:rPr lang="en-US" dirty="0">
                <a:solidFill>
                  <a:srgbClr val="00B0F0"/>
                </a:solidFill>
              </a:rPr>
              <a:t>Political views </a:t>
            </a:r>
            <a:r>
              <a:rPr lang="en-US" dirty="0"/>
              <a:t>of participants </a:t>
            </a:r>
            <a:r>
              <a:rPr lang="en-US" dirty="0">
                <a:solidFill>
                  <a:srgbClr val="FF0000"/>
                </a:solidFill>
              </a:rPr>
              <a:t>above 50</a:t>
            </a:r>
            <a:r>
              <a:rPr lang="en-US" dirty="0"/>
              <a:t>?</a:t>
            </a:r>
          </a:p>
          <a:p>
            <a:r>
              <a:rPr lang="en-US" dirty="0"/>
              <a:t>…. </a:t>
            </a:r>
            <a:r>
              <a:rPr lang="en-US" dirty="0">
                <a:solidFill>
                  <a:srgbClr val="FF0000"/>
                </a:solidFill>
              </a:rPr>
              <a:t>below 50</a:t>
            </a:r>
            <a:r>
              <a:rPr lang="en-US" dirty="0"/>
              <a:t>?</a:t>
            </a:r>
          </a:p>
        </p:txBody>
      </p:sp>
    </p:spTree>
    <p:extLst>
      <p:ext uri="{BB962C8B-B14F-4D97-AF65-F5344CB8AC3E}">
        <p14:creationId xmlns:p14="http://schemas.microsoft.com/office/powerpoint/2010/main" val="3975593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351E6-742C-4B98-BE48-0E4BFAF6830A}"/>
              </a:ext>
            </a:extLst>
          </p:cNvPr>
          <p:cNvSpPr>
            <a:spLocks noGrp="1"/>
          </p:cNvSpPr>
          <p:nvPr>
            <p:ph type="title"/>
          </p:nvPr>
        </p:nvSpPr>
        <p:spPr>
          <a:xfrm>
            <a:off x="827584" y="177148"/>
            <a:ext cx="8229600" cy="1143000"/>
          </a:xfrm>
        </p:spPr>
        <p:txBody>
          <a:bodyPr/>
          <a:lstStyle/>
          <a:p>
            <a:r>
              <a:rPr lang="en-US" dirty="0"/>
              <a:t>Importance of Identifier</a:t>
            </a:r>
          </a:p>
        </p:txBody>
      </p:sp>
      <p:sp>
        <p:nvSpPr>
          <p:cNvPr id="3" name="Content Placeholder 2">
            <a:extLst>
              <a:ext uri="{FF2B5EF4-FFF2-40B4-BE49-F238E27FC236}">
                <a16:creationId xmlns:a16="http://schemas.microsoft.com/office/drawing/2014/main" id="{482ABC59-4305-4F43-A5E4-777EE71CEC86}"/>
              </a:ext>
            </a:extLst>
          </p:cNvPr>
          <p:cNvSpPr>
            <a:spLocks noGrp="1"/>
          </p:cNvSpPr>
          <p:nvPr>
            <p:ph idx="1"/>
          </p:nvPr>
        </p:nvSpPr>
        <p:spPr>
          <a:xfrm>
            <a:off x="194248" y="1585919"/>
            <a:ext cx="2808312" cy="2491153"/>
          </a:xfrm>
        </p:spPr>
        <p:txBody>
          <a:bodyPr/>
          <a:lstStyle/>
          <a:p>
            <a:r>
              <a:rPr lang="en-US" dirty="0"/>
              <a:t>Not the real identity of a participant.</a:t>
            </a:r>
          </a:p>
        </p:txBody>
      </p:sp>
      <p:pic>
        <p:nvPicPr>
          <p:cNvPr id="4" name="Picture 3">
            <a:extLst>
              <a:ext uri="{FF2B5EF4-FFF2-40B4-BE49-F238E27FC236}">
                <a16:creationId xmlns:a16="http://schemas.microsoft.com/office/drawing/2014/main" id="{00AAFB3B-5096-4784-BDC3-C99507E02110}"/>
              </a:ext>
            </a:extLst>
          </p:cNvPr>
          <p:cNvPicPr>
            <a:picLocks noChangeAspect="1"/>
          </p:cNvPicPr>
          <p:nvPr/>
        </p:nvPicPr>
        <p:blipFill rotWithShape="1">
          <a:blip r:embed="rId2">
            <a:extLst>
              <a:ext uri="{28A0092B-C50C-407E-A947-70E740481C1C}">
                <a14:useLocalDpi xmlns:a14="http://schemas.microsoft.com/office/drawing/2010/main" val="0"/>
              </a:ext>
            </a:extLst>
          </a:blip>
          <a:srcRect t="29503" r="72185" b="39331"/>
          <a:stretch/>
        </p:blipFill>
        <p:spPr>
          <a:xfrm>
            <a:off x="3243505" y="1619128"/>
            <a:ext cx="5720983" cy="3604050"/>
          </a:xfrm>
          <a:prstGeom prst="rect">
            <a:avLst/>
          </a:prstGeom>
        </p:spPr>
      </p:pic>
      <p:sp>
        <p:nvSpPr>
          <p:cNvPr id="5" name="Rectangle 4">
            <a:extLst>
              <a:ext uri="{FF2B5EF4-FFF2-40B4-BE49-F238E27FC236}">
                <a16:creationId xmlns:a16="http://schemas.microsoft.com/office/drawing/2014/main" id="{319000D9-6842-4E1D-B4BE-D3CA835E10FF}"/>
              </a:ext>
            </a:extLst>
          </p:cNvPr>
          <p:cNvSpPr/>
          <p:nvPr/>
        </p:nvSpPr>
        <p:spPr>
          <a:xfrm>
            <a:off x="3243505" y="2492896"/>
            <a:ext cx="5813679" cy="216024"/>
          </a:xfrm>
          <a:prstGeom prst="rect">
            <a:avLst/>
          </a:prstGeom>
          <a:solidFill>
            <a:srgbClr val="FF000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F62C17B-0199-482F-BAA8-D2F7D5C97628}"/>
              </a:ext>
            </a:extLst>
          </p:cNvPr>
          <p:cNvSpPr/>
          <p:nvPr/>
        </p:nvSpPr>
        <p:spPr>
          <a:xfrm>
            <a:off x="3243505" y="2750398"/>
            <a:ext cx="5813679" cy="216024"/>
          </a:xfrm>
          <a:prstGeom prst="rect">
            <a:avLst/>
          </a:prstGeom>
          <a:solidFill>
            <a:srgbClr val="FF000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A1702AC-B2BA-4503-884E-9DAC0CB016A3}"/>
              </a:ext>
            </a:extLst>
          </p:cNvPr>
          <p:cNvSpPr/>
          <p:nvPr/>
        </p:nvSpPr>
        <p:spPr>
          <a:xfrm>
            <a:off x="3243505" y="3007900"/>
            <a:ext cx="5813679" cy="216024"/>
          </a:xfrm>
          <a:prstGeom prst="rect">
            <a:avLst/>
          </a:prstGeom>
          <a:solidFill>
            <a:srgbClr val="FF000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DA69441-9744-4C71-A8D0-2E163FF35FB9}"/>
              </a:ext>
            </a:extLst>
          </p:cNvPr>
          <p:cNvSpPr/>
          <p:nvPr/>
        </p:nvSpPr>
        <p:spPr>
          <a:xfrm>
            <a:off x="3478257" y="2176067"/>
            <a:ext cx="1464127" cy="3015952"/>
          </a:xfrm>
          <a:prstGeom prst="rect">
            <a:avLst/>
          </a:prstGeom>
          <a:solidFill>
            <a:srgbClr val="FF000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51DA63D0-4B54-4B6A-8C22-05AA61AE4B61}"/>
              </a:ext>
            </a:extLst>
          </p:cNvPr>
          <p:cNvSpPr txBox="1">
            <a:spLocks/>
          </p:cNvSpPr>
          <p:nvPr/>
        </p:nvSpPr>
        <p:spPr>
          <a:xfrm>
            <a:off x="179512" y="4130518"/>
            <a:ext cx="2808312" cy="1092660"/>
          </a:xfrm>
          <a:prstGeom prst="rect">
            <a:avLst/>
          </a:prstGeom>
        </p:spPr>
        <p:txBody>
          <a:bodyPr vert="horz"/>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NVivo calls them </a:t>
            </a:r>
            <a:r>
              <a:rPr lang="en-US" b="1" i="1" dirty="0"/>
              <a:t>Cases</a:t>
            </a:r>
            <a:r>
              <a:rPr lang="en-US" dirty="0"/>
              <a:t>.</a:t>
            </a:r>
          </a:p>
        </p:txBody>
      </p:sp>
    </p:spTree>
    <p:extLst>
      <p:ext uri="{BB962C8B-B14F-4D97-AF65-F5344CB8AC3E}">
        <p14:creationId xmlns:p14="http://schemas.microsoft.com/office/powerpoint/2010/main" val="263358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8" grpId="1" animBg="1"/>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Cases</a:t>
            </a:r>
          </a:p>
        </p:txBody>
      </p:sp>
      <p:sp>
        <p:nvSpPr>
          <p:cNvPr id="3" name="Content Placeholder 2"/>
          <p:cNvSpPr>
            <a:spLocks noGrp="1"/>
          </p:cNvSpPr>
          <p:nvPr>
            <p:ph idx="1"/>
          </p:nvPr>
        </p:nvSpPr>
        <p:spPr>
          <a:xfrm>
            <a:off x="252647" y="1417638"/>
            <a:ext cx="3527266" cy="4525963"/>
          </a:xfrm>
        </p:spPr>
        <p:txBody>
          <a:bodyPr/>
          <a:lstStyle/>
          <a:p>
            <a:r>
              <a:rPr lang="en-US" sz="2600" dirty="0"/>
              <a:t>Cases are the 'units of observation' in your research study. They might represent people, places, events, organizations or other entities that you want to analyze and compare. </a:t>
            </a:r>
          </a:p>
          <a:p>
            <a:pPr marL="0" indent="0">
              <a:buNone/>
            </a:pPr>
            <a:r>
              <a:rPr lang="en-US" sz="1800" dirty="0"/>
              <a:t>			(NVIVO website)</a:t>
            </a:r>
            <a:endParaRPr lang="en-CA" sz="1800" dirty="0"/>
          </a:p>
        </p:txBody>
      </p:sp>
      <p:pic>
        <p:nvPicPr>
          <p:cNvPr id="5" name="Picture 4">
            <a:extLst>
              <a:ext uri="{FF2B5EF4-FFF2-40B4-BE49-F238E27FC236}">
                <a16:creationId xmlns:a16="http://schemas.microsoft.com/office/drawing/2014/main" id="{50287AAB-A2FA-934B-AB5E-0B6EC5FAA1DD}"/>
              </a:ext>
            </a:extLst>
          </p:cNvPr>
          <p:cNvPicPr>
            <a:picLocks noChangeAspect="1"/>
          </p:cNvPicPr>
          <p:nvPr/>
        </p:nvPicPr>
        <p:blipFill rotWithShape="1">
          <a:blip r:embed="rId3">
            <a:extLst>
              <a:ext uri="{28A0092B-C50C-407E-A947-70E740481C1C}">
                <a14:useLocalDpi xmlns:a14="http://schemas.microsoft.com/office/drawing/2010/main" val="0"/>
              </a:ext>
            </a:extLst>
          </a:blip>
          <a:srcRect l="6704" t="5258" r="12807" b="5258"/>
          <a:stretch/>
        </p:blipFill>
        <p:spPr>
          <a:xfrm>
            <a:off x="3737813" y="1140833"/>
            <a:ext cx="5256582" cy="4802768"/>
          </a:xfrm>
          <a:prstGeom prst="rect">
            <a:avLst/>
          </a:prstGeom>
        </p:spPr>
      </p:pic>
    </p:spTree>
    <p:extLst>
      <p:ext uri="{BB962C8B-B14F-4D97-AF65-F5344CB8AC3E}">
        <p14:creationId xmlns:p14="http://schemas.microsoft.com/office/powerpoint/2010/main" val="514291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351E6-742C-4B98-BE48-0E4BFAF6830A}"/>
              </a:ext>
            </a:extLst>
          </p:cNvPr>
          <p:cNvSpPr>
            <a:spLocks noGrp="1"/>
          </p:cNvSpPr>
          <p:nvPr>
            <p:ph type="title"/>
          </p:nvPr>
        </p:nvSpPr>
        <p:spPr>
          <a:xfrm>
            <a:off x="1187624" y="131218"/>
            <a:ext cx="8229600" cy="1143000"/>
          </a:xfrm>
        </p:spPr>
        <p:txBody>
          <a:bodyPr/>
          <a:lstStyle/>
          <a:p>
            <a:r>
              <a:rPr lang="en-US" dirty="0"/>
              <a:t>Attributes and Values</a:t>
            </a:r>
            <a:br>
              <a:rPr lang="en-US" dirty="0"/>
            </a:br>
            <a:endParaRPr lang="en-US" sz="2000" dirty="0"/>
          </a:p>
        </p:txBody>
      </p:sp>
      <p:sp>
        <p:nvSpPr>
          <p:cNvPr id="3" name="Content Placeholder 2">
            <a:extLst>
              <a:ext uri="{FF2B5EF4-FFF2-40B4-BE49-F238E27FC236}">
                <a16:creationId xmlns:a16="http://schemas.microsoft.com/office/drawing/2014/main" id="{482ABC59-4305-4F43-A5E4-777EE71CEC86}"/>
              </a:ext>
            </a:extLst>
          </p:cNvPr>
          <p:cNvSpPr>
            <a:spLocks noGrp="1"/>
          </p:cNvSpPr>
          <p:nvPr>
            <p:ph idx="1"/>
          </p:nvPr>
        </p:nvSpPr>
        <p:spPr>
          <a:xfrm>
            <a:off x="194247" y="1585919"/>
            <a:ext cx="2956561" cy="2347137"/>
          </a:xfrm>
        </p:spPr>
        <p:txBody>
          <a:bodyPr/>
          <a:lstStyle/>
          <a:p>
            <a:r>
              <a:rPr lang="en-US" sz="2400" b="1" u="sng" dirty="0"/>
              <a:t>Attribute</a:t>
            </a:r>
            <a:r>
              <a:rPr lang="en-US" sz="2400" dirty="0"/>
              <a:t>: a </a:t>
            </a:r>
            <a:r>
              <a:rPr lang="en-US" sz="2400" dirty="0">
                <a:solidFill>
                  <a:srgbClr val="FF0000"/>
                </a:solidFill>
              </a:rPr>
              <a:t>type</a:t>
            </a:r>
            <a:r>
              <a:rPr lang="en-US" sz="2400" dirty="0"/>
              <a:t> of quality, character, or characteristic ascribed to someone or something.</a:t>
            </a:r>
          </a:p>
        </p:txBody>
      </p:sp>
      <p:pic>
        <p:nvPicPr>
          <p:cNvPr id="4" name="Picture 3">
            <a:extLst>
              <a:ext uri="{FF2B5EF4-FFF2-40B4-BE49-F238E27FC236}">
                <a16:creationId xmlns:a16="http://schemas.microsoft.com/office/drawing/2014/main" id="{00AAFB3B-5096-4784-BDC3-C99507E02110}"/>
              </a:ext>
            </a:extLst>
          </p:cNvPr>
          <p:cNvPicPr>
            <a:picLocks noChangeAspect="1"/>
          </p:cNvPicPr>
          <p:nvPr/>
        </p:nvPicPr>
        <p:blipFill rotWithShape="1">
          <a:blip r:embed="rId2">
            <a:extLst>
              <a:ext uri="{28A0092B-C50C-407E-A947-70E740481C1C}">
                <a14:useLocalDpi xmlns:a14="http://schemas.microsoft.com/office/drawing/2010/main" val="0"/>
              </a:ext>
            </a:extLst>
          </a:blip>
          <a:srcRect l="71450" t="33483" r="9325" b="35351"/>
          <a:stretch/>
        </p:blipFill>
        <p:spPr>
          <a:xfrm>
            <a:off x="4572000" y="1585919"/>
            <a:ext cx="3954235" cy="3604050"/>
          </a:xfrm>
          <a:prstGeom prst="rect">
            <a:avLst/>
          </a:prstGeom>
        </p:spPr>
      </p:pic>
      <p:sp>
        <p:nvSpPr>
          <p:cNvPr id="6" name="Rectangle 5">
            <a:extLst>
              <a:ext uri="{FF2B5EF4-FFF2-40B4-BE49-F238E27FC236}">
                <a16:creationId xmlns:a16="http://schemas.microsoft.com/office/drawing/2014/main" id="{0F62C17B-0199-482F-BAA8-D2F7D5C97628}"/>
              </a:ext>
            </a:extLst>
          </p:cNvPr>
          <p:cNvSpPr/>
          <p:nvPr/>
        </p:nvSpPr>
        <p:spPr>
          <a:xfrm>
            <a:off x="5076056" y="1772816"/>
            <a:ext cx="975761" cy="216024"/>
          </a:xfrm>
          <a:prstGeom prst="rect">
            <a:avLst/>
          </a:prstGeom>
          <a:solidFill>
            <a:srgbClr val="FF000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2B642BD-9412-4F3A-8811-B071B34CCAB7}"/>
              </a:ext>
            </a:extLst>
          </p:cNvPr>
          <p:cNvSpPr/>
          <p:nvPr/>
        </p:nvSpPr>
        <p:spPr>
          <a:xfrm>
            <a:off x="7092280" y="1761544"/>
            <a:ext cx="975761" cy="216024"/>
          </a:xfrm>
          <a:prstGeom prst="rect">
            <a:avLst/>
          </a:prstGeom>
          <a:solidFill>
            <a:srgbClr val="FF000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E66663-42F2-4396-84A9-3A128A815253}"/>
              </a:ext>
            </a:extLst>
          </p:cNvPr>
          <p:cNvSpPr/>
          <p:nvPr/>
        </p:nvSpPr>
        <p:spPr>
          <a:xfrm>
            <a:off x="5088739" y="2254611"/>
            <a:ext cx="975761" cy="216024"/>
          </a:xfrm>
          <a:prstGeom prst="rect">
            <a:avLst/>
          </a:prstGeom>
          <a:solidFill>
            <a:srgbClr val="00B0F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F0"/>
              </a:solidFill>
            </a:endParaRPr>
          </a:p>
        </p:txBody>
      </p:sp>
      <p:sp>
        <p:nvSpPr>
          <p:cNvPr id="13" name="Rectangle 12">
            <a:extLst>
              <a:ext uri="{FF2B5EF4-FFF2-40B4-BE49-F238E27FC236}">
                <a16:creationId xmlns:a16="http://schemas.microsoft.com/office/drawing/2014/main" id="{ACF3F823-DE3E-418C-8651-0E2CC26572F7}"/>
              </a:ext>
            </a:extLst>
          </p:cNvPr>
          <p:cNvSpPr/>
          <p:nvPr/>
        </p:nvSpPr>
        <p:spPr>
          <a:xfrm>
            <a:off x="7092279" y="2254611"/>
            <a:ext cx="975761" cy="216024"/>
          </a:xfrm>
          <a:prstGeom prst="rect">
            <a:avLst/>
          </a:prstGeom>
          <a:solidFill>
            <a:srgbClr val="00B0F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F0"/>
              </a:solidFill>
            </a:endParaRPr>
          </a:p>
        </p:txBody>
      </p:sp>
      <p:sp>
        <p:nvSpPr>
          <p:cNvPr id="14" name="Rectangle 13">
            <a:extLst>
              <a:ext uri="{FF2B5EF4-FFF2-40B4-BE49-F238E27FC236}">
                <a16:creationId xmlns:a16="http://schemas.microsoft.com/office/drawing/2014/main" id="{25475D98-D36A-4EFE-90CD-E30D982614F4}"/>
              </a:ext>
            </a:extLst>
          </p:cNvPr>
          <p:cNvSpPr/>
          <p:nvPr/>
        </p:nvSpPr>
        <p:spPr>
          <a:xfrm>
            <a:off x="7092279" y="2758949"/>
            <a:ext cx="975761" cy="216024"/>
          </a:xfrm>
          <a:prstGeom prst="rect">
            <a:avLst/>
          </a:prstGeom>
          <a:solidFill>
            <a:srgbClr val="00B0F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F0"/>
              </a:solidFill>
            </a:endParaRPr>
          </a:p>
        </p:txBody>
      </p:sp>
      <p:sp>
        <p:nvSpPr>
          <p:cNvPr id="15" name="Rectangle 14">
            <a:extLst>
              <a:ext uri="{FF2B5EF4-FFF2-40B4-BE49-F238E27FC236}">
                <a16:creationId xmlns:a16="http://schemas.microsoft.com/office/drawing/2014/main" id="{52748427-5B8C-4212-99D4-841950AB682E}"/>
              </a:ext>
            </a:extLst>
          </p:cNvPr>
          <p:cNvSpPr/>
          <p:nvPr/>
        </p:nvSpPr>
        <p:spPr>
          <a:xfrm>
            <a:off x="7092279" y="2520132"/>
            <a:ext cx="975761" cy="216024"/>
          </a:xfrm>
          <a:prstGeom prst="rect">
            <a:avLst/>
          </a:prstGeom>
          <a:solidFill>
            <a:srgbClr val="00B0F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F0"/>
              </a:solidFill>
            </a:endParaRPr>
          </a:p>
        </p:txBody>
      </p:sp>
      <p:sp>
        <p:nvSpPr>
          <p:cNvPr id="16" name="Rectangle 15">
            <a:extLst>
              <a:ext uri="{FF2B5EF4-FFF2-40B4-BE49-F238E27FC236}">
                <a16:creationId xmlns:a16="http://schemas.microsoft.com/office/drawing/2014/main" id="{A0D5F2D8-4CA7-41AC-AA28-B7FBA6C11747}"/>
              </a:ext>
            </a:extLst>
          </p:cNvPr>
          <p:cNvSpPr/>
          <p:nvPr/>
        </p:nvSpPr>
        <p:spPr>
          <a:xfrm>
            <a:off x="7087527" y="3024720"/>
            <a:ext cx="975761" cy="216024"/>
          </a:xfrm>
          <a:prstGeom prst="rect">
            <a:avLst/>
          </a:prstGeom>
          <a:solidFill>
            <a:srgbClr val="00B0F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F0"/>
              </a:solidFill>
            </a:endParaRPr>
          </a:p>
        </p:txBody>
      </p:sp>
      <p:sp>
        <p:nvSpPr>
          <p:cNvPr id="18" name="Rectangle 17">
            <a:extLst>
              <a:ext uri="{FF2B5EF4-FFF2-40B4-BE49-F238E27FC236}">
                <a16:creationId xmlns:a16="http://schemas.microsoft.com/office/drawing/2014/main" id="{82D82808-D952-44C0-882A-F2FC511F514A}"/>
              </a:ext>
            </a:extLst>
          </p:cNvPr>
          <p:cNvSpPr/>
          <p:nvPr/>
        </p:nvSpPr>
        <p:spPr>
          <a:xfrm>
            <a:off x="5076055" y="2510366"/>
            <a:ext cx="975761" cy="216024"/>
          </a:xfrm>
          <a:prstGeom prst="rect">
            <a:avLst/>
          </a:prstGeom>
          <a:solidFill>
            <a:srgbClr val="00B0F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F0"/>
              </a:solidFill>
            </a:endParaRPr>
          </a:p>
        </p:txBody>
      </p:sp>
      <p:sp>
        <p:nvSpPr>
          <p:cNvPr id="19" name="Rectangle 18">
            <a:extLst>
              <a:ext uri="{FF2B5EF4-FFF2-40B4-BE49-F238E27FC236}">
                <a16:creationId xmlns:a16="http://schemas.microsoft.com/office/drawing/2014/main" id="{EA3D32FC-70D6-41D1-9361-4737B707C79D}"/>
              </a:ext>
            </a:extLst>
          </p:cNvPr>
          <p:cNvSpPr/>
          <p:nvPr/>
        </p:nvSpPr>
        <p:spPr>
          <a:xfrm>
            <a:off x="5076054" y="2770953"/>
            <a:ext cx="975761" cy="216024"/>
          </a:xfrm>
          <a:prstGeom prst="rect">
            <a:avLst/>
          </a:prstGeom>
          <a:solidFill>
            <a:srgbClr val="00B0F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F0"/>
              </a:solidFill>
            </a:endParaRPr>
          </a:p>
        </p:txBody>
      </p:sp>
      <p:sp>
        <p:nvSpPr>
          <p:cNvPr id="20" name="Rectangle 19">
            <a:extLst>
              <a:ext uri="{FF2B5EF4-FFF2-40B4-BE49-F238E27FC236}">
                <a16:creationId xmlns:a16="http://schemas.microsoft.com/office/drawing/2014/main" id="{019F6D46-A120-4061-83E0-1486FAB2E0CE}"/>
              </a:ext>
            </a:extLst>
          </p:cNvPr>
          <p:cNvSpPr/>
          <p:nvPr/>
        </p:nvSpPr>
        <p:spPr>
          <a:xfrm>
            <a:off x="5076053" y="3004605"/>
            <a:ext cx="975761" cy="216024"/>
          </a:xfrm>
          <a:prstGeom prst="rect">
            <a:avLst/>
          </a:prstGeom>
          <a:solidFill>
            <a:srgbClr val="00B0F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F0"/>
              </a:solidFill>
            </a:endParaRPr>
          </a:p>
        </p:txBody>
      </p:sp>
      <p:sp>
        <p:nvSpPr>
          <p:cNvPr id="21" name="Content Placeholder 2">
            <a:extLst>
              <a:ext uri="{FF2B5EF4-FFF2-40B4-BE49-F238E27FC236}">
                <a16:creationId xmlns:a16="http://schemas.microsoft.com/office/drawing/2014/main" id="{32A9657A-E9A7-40DB-92DA-1DF56CA64BD4}"/>
              </a:ext>
            </a:extLst>
          </p:cNvPr>
          <p:cNvSpPr txBox="1">
            <a:spLocks/>
          </p:cNvSpPr>
          <p:nvPr/>
        </p:nvSpPr>
        <p:spPr>
          <a:xfrm>
            <a:off x="194246" y="3933056"/>
            <a:ext cx="2956561" cy="1632594"/>
          </a:xfrm>
          <a:prstGeom prst="rect">
            <a:avLst/>
          </a:prstGeom>
        </p:spPr>
        <p:txBody>
          <a:bodyPr vert="horz"/>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u="sng" dirty="0"/>
              <a:t>Value</a:t>
            </a:r>
            <a:r>
              <a:rPr lang="en-US" sz="2400" dirty="0"/>
              <a:t>: the </a:t>
            </a:r>
            <a:r>
              <a:rPr lang="en-US" sz="2400" dirty="0">
                <a:solidFill>
                  <a:srgbClr val="00B0F0"/>
                </a:solidFill>
              </a:rPr>
              <a:t>specific</a:t>
            </a:r>
            <a:r>
              <a:rPr lang="en-US" sz="2400" dirty="0"/>
              <a:t> quality, character or characteristic ascribed…</a:t>
            </a:r>
          </a:p>
        </p:txBody>
      </p:sp>
      <p:sp>
        <p:nvSpPr>
          <p:cNvPr id="5" name="TextBox 4"/>
          <p:cNvSpPr txBox="1"/>
          <p:nvPr/>
        </p:nvSpPr>
        <p:spPr>
          <a:xfrm>
            <a:off x="2645414" y="849648"/>
            <a:ext cx="5314019" cy="369332"/>
          </a:xfrm>
          <a:prstGeom prst="rect">
            <a:avLst/>
          </a:prstGeom>
          <a:noFill/>
        </p:spPr>
        <p:txBody>
          <a:bodyPr wrap="none" rtlCol="0">
            <a:spAutoFit/>
          </a:bodyPr>
          <a:lstStyle/>
          <a:p>
            <a:r>
              <a:rPr lang="en-US" dirty="0"/>
              <a:t>(close-ended questions by nature -&gt; turn to Attributes)</a:t>
            </a:r>
            <a:endParaRPr lang="en-CA" dirty="0"/>
          </a:p>
        </p:txBody>
      </p:sp>
    </p:spTree>
    <p:extLst>
      <p:ext uri="{BB962C8B-B14F-4D97-AF65-F5344CB8AC3E}">
        <p14:creationId xmlns:p14="http://schemas.microsoft.com/office/powerpoint/2010/main" val="3699566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6" grpId="1" animBg="1"/>
      <p:bldP spid="11" grpId="0" animBg="1"/>
      <p:bldP spid="11" grpId="1" animBg="1"/>
      <p:bldP spid="12" grpId="0" animBg="1"/>
      <p:bldP spid="13" grpId="0" animBg="1"/>
      <p:bldP spid="14" grpId="0" animBg="1"/>
      <p:bldP spid="15" grpId="0" animBg="1"/>
      <p:bldP spid="16" grpId="0" animBg="1"/>
      <p:bldP spid="18" grpId="0" animBg="1"/>
      <p:bldP spid="19" grpId="0" animBg="1"/>
      <p:bldP spid="20" grpId="0" animBg="1"/>
      <p:bldP spid="21" grpId="0" build="p"/>
      <p:bldP spid="21" grpId="1" build="allAtOnce"/>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592BA6-C7C1-4A47-BDE2-9C20E5F00248}"/>
              </a:ext>
            </a:extLst>
          </p:cNvPr>
          <p:cNvPicPr>
            <a:picLocks noChangeAspect="1"/>
          </p:cNvPicPr>
          <p:nvPr/>
        </p:nvPicPr>
        <p:blipFill rotWithShape="1">
          <a:blip r:embed="rId3"/>
          <a:srcRect t="-461" r="549" b="461"/>
          <a:stretch/>
        </p:blipFill>
        <p:spPr>
          <a:xfrm>
            <a:off x="99875" y="4023360"/>
            <a:ext cx="9271407" cy="2900716"/>
          </a:xfrm>
          <a:prstGeom prst="rect">
            <a:avLst/>
          </a:prstGeom>
        </p:spPr>
      </p:pic>
      <p:pic>
        <p:nvPicPr>
          <p:cNvPr id="7" name="Picture 6">
            <a:extLst>
              <a:ext uri="{FF2B5EF4-FFF2-40B4-BE49-F238E27FC236}">
                <a16:creationId xmlns:a16="http://schemas.microsoft.com/office/drawing/2014/main" id="{10541F96-31CE-45BD-8B42-8B8D260B78D5}"/>
              </a:ext>
            </a:extLst>
          </p:cNvPr>
          <p:cNvPicPr>
            <a:picLocks noChangeAspect="1"/>
          </p:cNvPicPr>
          <p:nvPr/>
        </p:nvPicPr>
        <p:blipFill>
          <a:blip r:embed="rId4"/>
          <a:stretch>
            <a:fillRect/>
          </a:stretch>
        </p:blipFill>
        <p:spPr>
          <a:xfrm>
            <a:off x="5845234" y="1050535"/>
            <a:ext cx="2841566" cy="3356992"/>
          </a:xfrm>
          <a:prstGeom prst="rect">
            <a:avLst/>
          </a:prstGeom>
        </p:spPr>
      </p:pic>
      <p:sp>
        <p:nvSpPr>
          <p:cNvPr id="2" name="Title 1"/>
          <p:cNvSpPr>
            <a:spLocks noGrp="1"/>
          </p:cNvSpPr>
          <p:nvPr>
            <p:ph type="title"/>
          </p:nvPr>
        </p:nvSpPr>
        <p:spPr>
          <a:xfrm>
            <a:off x="457200" y="274638"/>
            <a:ext cx="6635080" cy="1143000"/>
          </a:xfrm>
        </p:spPr>
        <p:txBody>
          <a:bodyPr/>
          <a:lstStyle/>
          <a:p>
            <a:r>
              <a:rPr lang="en-CA" dirty="0"/>
              <a:t>Case classifications</a:t>
            </a:r>
          </a:p>
        </p:txBody>
      </p:sp>
      <p:sp>
        <p:nvSpPr>
          <p:cNvPr id="3" name="Content Placeholder 2"/>
          <p:cNvSpPr>
            <a:spLocks noGrp="1"/>
          </p:cNvSpPr>
          <p:nvPr>
            <p:ph idx="1"/>
          </p:nvPr>
        </p:nvSpPr>
        <p:spPr>
          <a:xfrm>
            <a:off x="432099" y="1737863"/>
            <a:ext cx="5255468" cy="1143000"/>
          </a:xfrm>
        </p:spPr>
        <p:txBody>
          <a:bodyPr/>
          <a:lstStyle/>
          <a:p>
            <a:r>
              <a:rPr lang="en-CA" sz="2000" dirty="0"/>
              <a:t>Allow users to record descriptive information about </a:t>
            </a:r>
            <a:r>
              <a:rPr lang="en-CA" sz="2000" dirty="0">
                <a:solidFill>
                  <a:srgbClr val="FF0000"/>
                </a:solidFill>
              </a:rPr>
              <a:t>people</a:t>
            </a:r>
            <a:r>
              <a:rPr lang="en-CA" sz="2000" dirty="0"/>
              <a:t>, </a:t>
            </a:r>
            <a:r>
              <a:rPr lang="en-CA" sz="2000" dirty="0">
                <a:solidFill>
                  <a:srgbClr val="FF0000"/>
                </a:solidFill>
              </a:rPr>
              <a:t>places</a:t>
            </a:r>
            <a:r>
              <a:rPr lang="en-CA" sz="2000" dirty="0"/>
              <a:t>,</a:t>
            </a:r>
            <a:r>
              <a:rPr lang="en-CA" sz="2000" dirty="0">
                <a:solidFill>
                  <a:srgbClr val="FF0000"/>
                </a:solidFill>
              </a:rPr>
              <a:t> organizations</a:t>
            </a:r>
            <a:r>
              <a:rPr lang="en-CA" sz="2000" dirty="0"/>
              <a:t>, or other ‘</a:t>
            </a:r>
            <a:r>
              <a:rPr lang="en-CA" sz="2000" dirty="0">
                <a:solidFill>
                  <a:srgbClr val="C00000"/>
                </a:solidFill>
              </a:rPr>
              <a:t>classifications</a:t>
            </a:r>
            <a:r>
              <a:rPr lang="en-CA" sz="2000" dirty="0"/>
              <a:t>’ in a project.</a:t>
            </a:r>
          </a:p>
        </p:txBody>
      </p:sp>
      <p:sp>
        <p:nvSpPr>
          <p:cNvPr id="8" name="Left Brace 7">
            <a:extLst>
              <a:ext uri="{FF2B5EF4-FFF2-40B4-BE49-F238E27FC236}">
                <a16:creationId xmlns:a16="http://schemas.microsoft.com/office/drawing/2014/main" id="{00581EC6-E024-460D-9798-BA4602816708}"/>
              </a:ext>
            </a:extLst>
          </p:cNvPr>
          <p:cNvSpPr/>
          <p:nvPr/>
        </p:nvSpPr>
        <p:spPr>
          <a:xfrm rot="5400000">
            <a:off x="6056005" y="4641836"/>
            <a:ext cx="432048" cy="789657"/>
          </a:xfrm>
          <a:prstGeom prst="leftBrace">
            <a:avLst/>
          </a:prstGeom>
          <a:ln>
            <a:solidFill>
              <a:srgbClr val="00B0F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600"/>
          </a:p>
        </p:txBody>
      </p:sp>
      <p:sp>
        <p:nvSpPr>
          <p:cNvPr id="9" name="TextBox 8">
            <a:extLst>
              <a:ext uri="{FF2B5EF4-FFF2-40B4-BE49-F238E27FC236}">
                <a16:creationId xmlns:a16="http://schemas.microsoft.com/office/drawing/2014/main" id="{7726FA2F-9F80-45DF-83DB-2D144E156537}"/>
              </a:ext>
            </a:extLst>
          </p:cNvPr>
          <p:cNvSpPr txBox="1"/>
          <p:nvPr/>
        </p:nvSpPr>
        <p:spPr>
          <a:xfrm>
            <a:off x="5704149" y="4493730"/>
            <a:ext cx="1655865" cy="400110"/>
          </a:xfrm>
          <a:prstGeom prst="rect">
            <a:avLst/>
          </a:prstGeom>
          <a:noFill/>
        </p:spPr>
        <p:txBody>
          <a:bodyPr wrap="square" rtlCol="0">
            <a:spAutoFit/>
          </a:bodyPr>
          <a:lstStyle/>
          <a:p>
            <a:r>
              <a:rPr lang="en-US" sz="2000" b="1" dirty="0">
                <a:solidFill>
                  <a:srgbClr val="00B0F0"/>
                </a:solidFill>
              </a:rPr>
              <a:t>Attribute</a:t>
            </a:r>
          </a:p>
        </p:txBody>
      </p:sp>
      <p:sp>
        <p:nvSpPr>
          <p:cNvPr id="10" name="Left Brace 9">
            <a:extLst>
              <a:ext uri="{FF2B5EF4-FFF2-40B4-BE49-F238E27FC236}">
                <a16:creationId xmlns:a16="http://schemas.microsoft.com/office/drawing/2014/main" id="{DB864C64-DB87-48DC-A4E1-0B65A319BBE2}"/>
              </a:ext>
            </a:extLst>
          </p:cNvPr>
          <p:cNvSpPr/>
          <p:nvPr/>
        </p:nvSpPr>
        <p:spPr>
          <a:xfrm rot="10800000" flipV="1">
            <a:off x="7360014" y="5550024"/>
            <a:ext cx="202903" cy="835375"/>
          </a:xfrm>
          <a:prstGeom prst="leftBrace">
            <a:avLst>
              <a:gd name="adj1" fmla="val 8333"/>
              <a:gd name="adj2" fmla="val 50883"/>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FA2F60C6-3415-49DE-860F-E28A279F9B78}"/>
              </a:ext>
            </a:extLst>
          </p:cNvPr>
          <p:cNvSpPr txBox="1"/>
          <p:nvPr/>
        </p:nvSpPr>
        <p:spPr>
          <a:xfrm>
            <a:off x="7461465" y="5725060"/>
            <a:ext cx="1754433" cy="307777"/>
          </a:xfrm>
          <a:prstGeom prst="rect">
            <a:avLst/>
          </a:prstGeom>
          <a:noFill/>
        </p:spPr>
        <p:txBody>
          <a:bodyPr wrap="square" rtlCol="0">
            <a:spAutoFit/>
          </a:bodyPr>
          <a:lstStyle/>
          <a:p>
            <a:r>
              <a:rPr lang="en-US" sz="1400" b="1" dirty="0">
                <a:solidFill>
                  <a:srgbClr val="00B050"/>
                </a:solidFill>
              </a:rPr>
              <a:t>Values</a:t>
            </a:r>
          </a:p>
        </p:txBody>
      </p:sp>
      <p:sp>
        <p:nvSpPr>
          <p:cNvPr id="13" name="TextBox 12">
            <a:extLst>
              <a:ext uri="{FF2B5EF4-FFF2-40B4-BE49-F238E27FC236}">
                <a16:creationId xmlns:a16="http://schemas.microsoft.com/office/drawing/2014/main" id="{DA3965A5-BB60-4C3B-B07F-A05A554916F7}"/>
              </a:ext>
            </a:extLst>
          </p:cNvPr>
          <p:cNvSpPr txBox="1"/>
          <p:nvPr/>
        </p:nvSpPr>
        <p:spPr>
          <a:xfrm>
            <a:off x="3462422" y="5129874"/>
            <a:ext cx="924944" cy="400110"/>
          </a:xfrm>
          <a:prstGeom prst="rect">
            <a:avLst/>
          </a:prstGeom>
          <a:noFill/>
        </p:spPr>
        <p:txBody>
          <a:bodyPr wrap="square" rtlCol="0">
            <a:spAutoFit/>
          </a:bodyPr>
          <a:lstStyle/>
          <a:p>
            <a:r>
              <a:rPr lang="en-US" sz="2000" b="1" dirty="0">
                <a:solidFill>
                  <a:srgbClr val="7030A0"/>
                </a:solidFill>
              </a:rPr>
              <a:t>Case</a:t>
            </a:r>
          </a:p>
        </p:txBody>
      </p:sp>
      <p:sp>
        <p:nvSpPr>
          <p:cNvPr id="14" name="Left Brace 13">
            <a:extLst>
              <a:ext uri="{FF2B5EF4-FFF2-40B4-BE49-F238E27FC236}">
                <a16:creationId xmlns:a16="http://schemas.microsoft.com/office/drawing/2014/main" id="{A6175081-A10D-4719-9AFF-DFDD828FFCCC}"/>
              </a:ext>
            </a:extLst>
          </p:cNvPr>
          <p:cNvSpPr/>
          <p:nvPr/>
        </p:nvSpPr>
        <p:spPr>
          <a:xfrm rot="10800000">
            <a:off x="6818904" y="1381742"/>
            <a:ext cx="399195" cy="251621"/>
          </a:xfrm>
          <a:prstGeom prst="leftBrace">
            <a:avLst>
              <a:gd name="adj1" fmla="val 8333"/>
              <a:gd name="adj2" fmla="val 53459"/>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Left Brace 14">
            <a:extLst>
              <a:ext uri="{FF2B5EF4-FFF2-40B4-BE49-F238E27FC236}">
                <a16:creationId xmlns:a16="http://schemas.microsoft.com/office/drawing/2014/main" id="{FC758F0A-FC04-4714-B4E6-A068586D2EA9}"/>
              </a:ext>
            </a:extLst>
          </p:cNvPr>
          <p:cNvSpPr/>
          <p:nvPr/>
        </p:nvSpPr>
        <p:spPr>
          <a:xfrm rot="10800000" flipH="1">
            <a:off x="3318890" y="5213379"/>
            <a:ext cx="244997" cy="233100"/>
          </a:xfrm>
          <a:prstGeom prst="leftBrace">
            <a:avLst>
              <a:gd name="adj1" fmla="val 8333"/>
              <a:gd name="adj2" fmla="val 53459"/>
            </a:avLst>
          </a:prstGeom>
          <a:ln>
            <a:solidFill>
              <a:srgbClr val="7030A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346ABC61-1566-4758-B3B2-6CF72D206217}"/>
              </a:ext>
            </a:extLst>
          </p:cNvPr>
          <p:cNvSpPr txBox="1"/>
          <p:nvPr/>
        </p:nvSpPr>
        <p:spPr>
          <a:xfrm>
            <a:off x="7164565" y="1112859"/>
            <a:ext cx="1796101" cy="646331"/>
          </a:xfrm>
          <a:prstGeom prst="rect">
            <a:avLst/>
          </a:prstGeom>
          <a:noFill/>
        </p:spPr>
        <p:txBody>
          <a:bodyPr wrap="square" rtlCol="0">
            <a:spAutoFit/>
          </a:bodyPr>
          <a:lstStyle/>
          <a:p>
            <a:pPr algn="ctr"/>
            <a:r>
              <a:rPr lang="en-US" b="1" dirty="0">
                <a:solidFill>
                  <a:srgbClr val="FF0000"/>
                </a:solidFill>
              </a:rPr>
              <a:t>Case classification</a:t>
            </a:r>
          </a:p>
        </p:txBody>
      </p:sp>
      <p:sp>
        <p:nvSpPr>
          <p:cNvPr id="19" name="Left Brace 18">
            <a:extLst>
              <a:ext uri="{FF2B5EF4-FFF2-40B4-BE49-F238E27FC236}">
                <a16:creationId xmlns:a16="http://schemas.microsoft.com/office/drawing/2014/main" id="{4A787397-986C-47CC-8189-AF90CA514E99}"/>
              </a:ext>
            </a:extLst>
          </p:cNvPr>
          <p:cNvSpPr/>
          <p:nvPr/>
        </p:nvSpPr>
        <p:spPr>
          <a:xfrm rot="10800000">
            <a:off x="4032926" y="5213379"/>
            <a:ext cx="259543" cy="233100"/>
          </a:xfrm>
          <a:prstGeom prst="leftBrace">
            <a:avLst>
              <a:gd name="adj1" fmla="val 8333"/>
              <a:gd name="adj2" fmla="val 53459"/>
            </a:avLst>
          </a:prstGeom>
          <a:ln>
            <a:solidFill>
              <a:srgbClr val="7030A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Left Brace 19">
            <a:extLst>
              <a:ext uri="{FF2B5EF4-FFF2-40B4-BE49-F238E27FC236}">
                <a16:creationId xmlns:a16="http://schemas.microsoft.com/office/drawing/2014/main" id="{941C33B9-D131-4244-A5C4-744C887990A2}"/>
              </a:ext>
            </a:extLst>
          </p:cNvPr>
          <p:cNvSpPr/>
          <p:nvPr/>
        </p:nvSpPr>
        <p:spPr>
          <a:xfrm rot="10800000">
            <a:off x="7819238" y="1690118"/>
            <a:ext cx="219348" cy="1859729"/>
          </a:xfrm>
          <a:prstGeom prst="leftBrace">
            <a:avLst/>
          </a:prstGeom>
          <a:ln>
            <a:solidFill>
              <a:srgbClr val="00B0F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600"/>
          </a:p>
        </p:txBody>
      </p:sp>
      <p:sp>
        <p:nvSpPr>
          <p:cNvPr id="21" name="TextBox 20">
            <a:extLst>
              <a:ext uri="{FF2B5EF4-FFF2-40B4-BE49-F238E27FC236}">
                <a16:creationId xmlns:a16="http://schemas.microsoft.com/office/drawing/2014/main" id="{07666245-BE8E-4B16-A101-F86A40D3695E}"/>
              </a:ext>
            </a:extLst>
          </p:cNvPr>
          <p:cNvSpPr txBox="1"/>
          <p:nvPr/>
        </p:nvSpPr>
        <p:spPr>
          <a:xfrm>
            <a:off x="8052758" y="2390477"/>
            <a:ext cx="1069060" cy="338554"/>
          </a:xfrm>
          <a:prstGeom prst="rect">
            <a:avLst/>
          </a:prstGeom>
          <a:noFill/>
        </p:spPr>
        <p:txBody>
          <a:bodyPr wrap="square" rtlCol="0">
            <a:spAutoFit/>
          </a:bodyPr>
          <a:lstStyle/>
          <a:p>
            <a:r>
              <a:rPr lang="en-US" sz="1600" b="1" dirty="0">
                <a:solidFill>
                  <a:srgbClr val="00B0F0"/>
                </a:solidFill>
              </a:rPr>
              <a:t>Attributes</a:t>
            </a:r>
          </a:p>
        </p:txBody>
      </p:sp>
    </p:spTree>
    <p:extLst>
      <p:ext uri="{BB962C8B-B14F-4D97-AF65-F5344CB8AC3E}">
        <p14:creationId xmlns:p14="http://schemas.microsoft.com/office/powerpoint/2010/main" val="679527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053" y="260648"/>
            <a:ext cx="6635080" cy="1143000"/>
          </a:xfrm>
        </p:spPr>
        <p:txBody>
          <a:bodyPr/>
          <a:lstStyle/>
          <a:p>
            <a:r>
              <a:rPr lang="en-CA" sz="3600" dirty="0"/>
              <a:t>Case classifications</a:t>
            </a:r>
          </a:p>
        </p:txBody>
      </p:sp>
      <p:sp>
        <p:nvSpPr>
          <p:cNvPr id="9" name="Content Placeholder 2">
            <a:extLst>
              <a:ext uri="{FF2B5EF4-FFF2-40B4-BE49-F238E27FC236}">
                <a16:creationId xmlns:a16="http://schemas.microsoft.com/office/drawing/2014/main" id="{C6070428-51C1-4ACF-8F31-5FF704A6FEB7}"/>
              </a:ext>
            </a:extLst>
          </p:cNvPr>
          <p:cNvSpPr txBox="1">
            <a:spLocks/>
          </p:cNvSpPr>
          <p:nvPr/>
        </p:nvSpPr>
        <p:spPr>
          <a:xfrm>
            <a:off x="683568" y="1700808"/>
            <a:ext cx="4464496" cy="739639"/>
          </a:xfrm>
          <a:prstGeom prst="rect">
            <a:avLst/>
          </a:prstGeom>
        </p:spPr>
        <p:txBody>
          <a:bodyPr vert="horz"/>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2800" dirty="0"/>
              <a:t>Closed-ended question from survey data appear as attributes.</a:t>
            </a:r>
          </a:p>
          <a:p>
            <a:pPr lvl="1"/>
            <a:r>
              <a:rPr lang="en-CA" sz="2400" dirty="0"/>
              <a:t>i.e. attribute names will be the headers of the close-ended questions</a:t>
            </a:r>
          </a:p>
        </p:txBody>
      </p:sp>
      <p:pic>
        <p:nvPicPr>
          <p:cNvPr id="5" name="Picture 4">
            <a:extLst>
              <a:ext uri="{FF2B5EF4-FFF2-40B4-BE49-F238E27FC236}">
                <a16:creationId xmlns:a16="http://schemas.microsoft.com/office/drawing/2014/main" id="{07CEADC7-5A96-4F2D-A7AF-1C35F597A644}"/>
              </a:ext>
            </a:extLst>
          </p:cNvPr>
          <p:cNvPicPr>
            <a:picLocks noChangeAspect="1"/>
          </p:cNvPicPr>
          <p:nvPr/>
        </p:nvPicPr>
        <p:blipFill>
          <a:blip r:embed="rId3"/>
          <a:stretch>
            <a:fillRect/>
          </a:stretch>
        </p:blipFill>
        <p:spPr>
          <a:xfrm>
            <a:off x="5442962" y="1268760"/>
            <a:ext cx="3476129" cy="4106657"/>
          </a:xfrm>
          <a:prstGeom prst="rect">
            <a:avLst/>
          </a:prstGeom>
        </p:spPr>
      </p:pic>
    </p:spTree>
    <p:extLst>
      <p:ext uri="{BB962C8B-B14F-4D97-AF65-F5344CB8AC3E}">
        <p14:creationId xmlns:p14="http://schemas.microsoft.com/office/powerpoint/2010/main" val="1880883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All together now</a:t>
            </a:r>
          </a:p>
        </p:txBody>
      </p:sp>
      <p:pic>
        <p:nvPicPr>
          <p:cNvPr id="9" name="Picture 8">
            <a:extLst>
              <a:ext uri="{FF2B5EF4-FFF2-40B4-BE49-F238E27FC236}">
                <a16:creationId xmlns:a16="http://schemas.microsoft.com/office/drawing/2014/main" id="{C52CFD52-F3CD-8444-9209-F1643312B6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632" y="1417638"/>
            <a:ext cx="6934200" cy="4254500"/>
          </a:xfrm>
          <a:prstGeom prst="rect">
            <a:avLst/>
          </a:prstGeom>
        </p:spPr>
      </p:pic>
      <p:sp>
        <p:nvSpPr>
          <p:cNvPr id="10" name="Left Brace 9">
            <a:extLst>
              <a:ext uri="{FF2B5EF4-FFF2-40B4-BE49-F238E27FC236}">
                <a16:creationId xmlns:a16="http://schemas.microsoft.com/office/drawing/2014/main" id="{107A7E27-B36C-2C48-8C6C-AF6E38C65F0F}"/>
              </a:ext>
            </a:extLst>
          </p:cNvPr>
          <p:cNvSpPr/>
          <p:nvPr/>
        </p:nvSpPr>
        <p:spPr>
          <a:xfrm>
            <a:off x="1403648" y="2497758"/>
            <a:ext cx="432048" cy="3307506"/>
          </a:xfrm>
          <a:prstGeom prst="leftBrace">
            <a:avLst/>
          </a:prstGeom>
          <a:ln>
            <a:solidFill>
              <a:srgbClr val="00B0F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600"/>
          </a:p>
        </p:txBody>
      </p:sp>
      <p:sp>
        <p:nvSpPr>
          <p:cNvPr id="11" name="TextBox 10">
            <a:extLst>
              <a:ext uri="{FF2B5EF4-FFF2-40B4-BE49-F238E27FC236}">
                <a16:creationId xmlns:a16="http://schemas.microsoft.com/office/drawing/2014/main" id="{DD24027D-E6DD-AB4C-961D-44E20790471A}"/>
              </a:ext>
            </a:extLst>
          </p:cNvPr>
          <p:cNvSpPr txBox="1"/>
          <p:nvPr/>
        </p:nvSpPr>
        <p:spPr>
          <a:xfrm>
            <a:off x="109186" y="3951456"/>
            <a:ext cx="1655865" cy="400110"/>
          </a:xfrm>
          <a:prstGeom prst="rect">
            <a:avLst/>
          </a:prstGeom>
          <a:noFill/>
        </p:spPr>
        <p:txBody>
          <a:bodyPr wrap="square" rtlCol="0">
            <a:spAutoFit/>
          </a:bodyPr>
          <a:lstStyle/>
          <a:p>
            <a:r>
              <a:rPr lang="en-US" sz="2000" b="1" dirty="0">
                <a:solidFill>
                  <a:srgbClr val="00B0F0"/>
                </a:solidFill>
              </a:rPr>
              <a:t>Attributes</a:t>
            </a:r>
          </a:p>
        </p:txBody>
      </p:sp>
      <p:sp>
        <p:nvSpPr>
          <p:cNvPr id="14" name="Left Brace 13">
            <a:extLst>
              <a:ext uri="{FF2B5EF4-FFF2-40B4-BE49-F238E27FC236}">
                <a16:creationId xmlns:a16="http://schemas.microsoft.com/office/drawing/2014/main" id="{670F912C-1A72-1744-9734-8068BF165863}"/>
              </a:ext>
            </a:extLst>
          </p:cNvPr>
          <p:cNvSpPr/>
          <p:nvPr/>
        </p:nvSpPr>
        <p:spPr>
          <a:xfrm rot="10800000">
            <a:off x="7812360" y="2497758"/>
            <a:ext cx="381472" cy="3156496"/>
          </a:xfrm>
          <a:prstGeom prst="leftBrace">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10C7865E-65A4-524D-977E-947EC7F7AF66}"/>
              </a:ext>
            </a:extLst>
          </p:cNvPr>
          <p:cNvSpPr txBox="1"/>
          <p:nvPr/>
        </p:nvSpPr>
        <p:spPr>
          <a:xfrm>
            <a:off x="8172400" y="3861048"/>
            <a:ext cx="1754433" cy="400110"/>
          </a:xfrm>
          <a:prstGeom prst="rect">
            <a:avLst/>
          </a:prstGeom>
          <a:noFill/>
        </p:spPr>
        <p:txBody>
          <a:bodyPr wrap="square" rtlCol="0">
            <a:spAutoFit/>
          </a:bodyPr>
          <a:lstStyle/>
          <a:p>
            <a:r>
              <a:rPr lang="en-US" sz="2000" b="1" dirty="0">
                <a:solidFill>
                  <a:schemeClr val="accent3">
                    <a:lumMod val="75000"/>
                  </a:schemeClr>
                </a:solidFill>
              </a:rPr>
              <a:t>Values</a:t>
            </a:r>
          </a:p>
        </p:txBody>
      </p:sp>
      <p:sp>
        <p:nvSpPr>
          <p:cNvPr id="8" name="TextBox 7">
            <a:extLst>
              <a:ext uri="{FF2B5EF4-FFF2-40B4-BE49-F238E27FC236}">
                <a16:creationId xmlns:a16="http://schemas.microsoft.com/office/drawing/2014/main" id="{8EEC8478-431B-4950-9737-88F7377427DA}"/>
              </a:ext>
            </a:extLst>
          </p:cNvPr>
          <p:cNvSpPr txBox="1"/>
          <p:nvPr/>
        </p:nvSpPr>
        <p:spPr>
          <a:xfrm>
            <a:off x="2325552" y="1329268"/>
            <a:ext cx="2232248" cy="400110"/>
          </a:xfrm>
          <a:prstGeom prst="rect">
            <a:avLst/>
          </a:prstGeom>
          <a:noFill/>
        </p:spPr>
        <p:txBody>
          <a:bodyPr wrap="square" rtlCol="0">
            <a:spAutoFit/>
          </a:bodyPr>
          <a:lstStyle/>
          <a:p>
            <a:r>
              <a:rPr lang="en-US" sz="2000" b="1" dirty="0">
                <a:solidFill>
                  <a:srgbClr val="FF0000"/>
                </a:solidFill>
              </a:rPr>
              <a:t>Case classification</a:t>
            </a:r>
          </a:p>
        </p:txBody>
      </p:sp>
      <p:sp>
        <p:nvSpPr>
          <p:cNvPr id="12" name="TextBox 11">
            <a:extLst>
              <a:ext uri="{FF2B5EF4-FFF2-40B4-BE49-F238E27FC236}">
                <a16:creationId xmlns:a16="http://schemas.microsoft.com/office/drawing/2014/main" id="{0D6E7460-7171-4806-8DC9-0DFEFC77A3B2}"/>
              </a:ext>
            </a:extLst>
          </p:cNvPr>
          <p:cNvSpPr txBox="1"/>
          <p:nvPr/>
        </p:nvSpPr>
        <p:spPr>
          <a:xfrm>
            <a:off x="377703" y="2021495"/>
            <a:ext cx="924944" cy="400110"/>
          </a:xfrm>
          <a:prstGeom prst="rect">
            <a:avLst/>
          </a:prstGeom>
          <a:noFill/>
        </p:spPr>
        <p:txBody>
          <a:bodyPr wrap="square" rtlCol="0">
            <a:spAutoFit/>
          </a:bodyPr>
          <a:lstStyle/>
          <a:p>
            <a:r>
              <a:rPr lang="en-US" sz="2000" b="1" dirty="0">
                <a:solidFill>
                  <a:srgbClr val="7030A0"/>
                </a:solidFill>
              </a:rPr>
              <a:t>Case</a:t>
            </a:r>
          </a:p>
        </p:txBody>
      </p:sp>
      <p:sp>
        <p:nvSpPr>
          <p:cNvPr id="13" name="Left Brace 12">
            <a:extLst>
              <a:ext uri="{FF2B5EF4-FFF2-40B4-BE49-F238E27FC236}">
                <a16:creationId xmlns:a16="http://schemas.microsoft.com/office/drawing/2014/main" id="{87F316B4-854C-49A8-A315-06B3CA4F837D}"/>
              </a:ext>
            </a:extLst>
          </p:cNvPr>
          <p:cNvSpPr/>
          <p:nvPr/>
        </p:nvSpPr>
        <p:spPr>
          <a:xfrm rot="10800000">
            <a:off x="1944080" y="1347671"/>
            <a:ext cx="381472" cy="400110"/>
          </a:xfrm>
          <a:prstGeom prst="leftBrace">
            <a:avLst>
              <a:gd name="adj1" fmla="val 8333"/>
              <a:gd name="adj2" fmla="val 53459"/>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Left Brace 15">
            <a:extLst>
              <a:ext uri="{FF2B5EF4-FFF2-40B4-BE49-F238E27FC236}">
                <a16:creationId xmlns:a16="http://schemas.microsoft.com/office/drawing/2014/main" id="{5FD60631-8C05-40A9-8D2E-29E0AA9BBE5F}"/>
              </a:ext>
            </a:extLst>
          </p:cNvPr>
          <p:cNvSpPr/>
          <p:nvPr/>
        </p:nvSpPr>
        <p:spPr>
          <a:xfrm rot="10800000" flipH="1">
            <a:off x="1117717" y="2105000"/>
            <a:ext cx="244997" cy="233100"/>
          </a:xfrm>
          <a:prstGeom prst="leftBrace">
            <a:avLst>
              <a:gd name="adj1" fmla="val 8333"/>
              <a:gd name="adj2" fmla="val 53459"/>
            </a:avLst>
          </a:prstGeom>
          <a:ln>
            <a:solidFill>
              <a:srgbClr val="7030A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51146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4" grpId="0" animBg="1"/>
      <p:bldP spid="15" grpId="0"/>
      <p:bldP spid="8" grpId="0"/>
      <p:bldP spid="12" grpId="0"/>
      <p:bldP spid="13" grpId="0" animBg="1"/>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B14CE-11C3-4B25-BC08-5BB7EC427360}"/>
              </a:ext>
            </a:extLst>
          </p:cNvPr>
          <p:cNvSpPr>
            <a:spLocks noGrp="1"/>
          </p:cNvSpPr>
          <p:nvPr>
            <p:ph type="title"/>
          </p:nvPr>
        </p:nvSpPr>
        <p:spPr>
          <a:xfrm>
            <a:off x="914400" y="486100"/>
            <a:ext cx="8229600" cy="1143000"/>
          </a:xfrm>
        </p:spPr>
        <p:txBody>
          <a:bodyPr/>
          <a:lstStyle/>
          <a:p>
            <a:r>
              <a:rPr lang="en-US" sz="2800" dirty="0"/>
              <a:t>Match NVivo objects and their description</a:t>
            </a:r>
            <a:endParaRPr lang="en-CA" sz="2800" dirty="0"/>
          </a:p>
        </p:txBody>
      </p:sp>
      <p:sp>
        <p:nvSpPr>
          <p:cNvPr id="3" name="Content Placeholder 2">
            <a:extLst>
              <a:ext uri="{FF2B5EF4-FFF2-40B4-BE49-F238E27FC236}">
                <a16:creationId xmlns:a16="http://schemas.microsoft.com/office/drawing/2014/main" id="{5941A43E-7719-42F0-B7ED-F41D886F0E00}"/>
              </a:ext>
            </a:extLst>
          </p:cNvPr>
          <p:cNvSpPr>
            <a:spLocks noGrp="1"/>
          </p:cNvSpPr>
          <p:nvPr>
            <p:ph idx="1"/>
          </p:nvPr>
        </p:nvSpPr>
        <p:spPr>
          <a:xfrm>
            <a:off x="457200" y="1436350"/>
            <a:ext cx="2818656" cy="4525963"/>
          </a:xfrm>
        </p:spPr>
        <p:txBody>
          <a:bodyPr/>
          <a:lstStyle/>
          <a:p>
            <a:pPr marL="0" indent="0">
              <a:buNone/>
            </a:pPr>
            <a:r>
              <a:rPr lang="en-US" sz="2400" dirty="0"/>
              <a:t>Case 	    classification</a:t>
            </a:r>
          </a:p>
          <a:p>
            <a:pPr marL="0" indent="0">
              <a:buNone/>
            </a:pPr>
            <a:endParaRPr lang="en-US" sz="2400" dirty="0"/>
          </a:p>
          <a:p>
            <a:pPr marL="0" indent="0">
              <a:buNone/>
            </a:pPr>
            <a:r>
              <a:rPr lang="en-US" sz="2400" dirty="0"/>
              <a:t>Case</a:t>
            </a:r>
          </a:p>
          <a:p>
            <a:pPr marL="0" indent="0">
              <a:buNone/>
            </a:pPr>
            <a:endParaRPr lang="en-US" sz="2400" dirty="0"/>
          </a:p>
          <a:p>
            <a:pPr marL="0" indent="0">
              <a:buNone/>
            </a:pPr>
            <a:r>
              <a:rPr lang="en-US" sz="2400" dirty="0"/>
              <a:t>Attribute</a:t>
            </a:r>
          </a:p>
          <a:p>
            <a:pPr marL="0" indent="0">
              <a:buNone/>
            </a:pPr>
            <a:endParaRPr lang="en-US" sz="2400" dirty="0"/>
          </a:p>
          <a:p>
            <a:pPr marL="0" indent="0">
              <a:buNone/>
            </a:pPr>
            <a:r>
              <a:rPr lang="en-US" sz="2400" dirty="0"/>
              <a:t>Value</a:t>
            </a:r>
          </a:p>
          <a:p>
            <a:pPr marL="0" indent="0">
              <a:buNone/>
            </a:pPr>
            <a:endParaRPr lang="en-US" sz="2400" dirty="0"/>
          </a:p>
          <a:p>
            <a:pPr marL="0" indent="0">
              <a:buNone/>
            </a:pPr>
            <a:r>
              <a:rPr lang="en-US" sz="2400" dirty="0"/>
              <a:t>Code</a:t>
            </a:r>
          </a:p>
          <a:p>
            <a:pPr marL="0" indent="0">
              <a:buNone/>
            </a:pPr>
            <a:endParaRPr lang="en-US" sz="2400" dirty="0"/>
          </a:p>
          <a:p>
            <a:pPr marL="0" indent="0">
              <a:buNone/>
            </a:pPr>
            <a:endParaRPr lang="en-US" sz="2400" dirty="0"/>
          </a:p>
          <a:p>
            <a:endParaRPr lang="en-US" sz="2400" dirty="0"/>
          </a:p>
          <a:p>
            <a:pPr marL="0" indent="0">
              <a:buNone/>
            </a:pPr>
            <a:endParaRPr lang="en-US" sz="2400" dirty="0"/>
          </a:p>
        </p:txBody>
      </p:sp>
      <p:sp>
        <p:nvSpPr>
          <p:cNvPr id="4" name="Content Placeholder 2">
            <a:extLst>
              <a:ext uri="{FF2B5EF4-FFF2-40B4-BE49-F238E27FC236}">
                <a16:creationId xmlns:a16="http://schemas.microsoft.com/office/drawing/2014/main" id="{1547C23B-F553-49C3-B210-049E07615BCA}"/>
              </a:ext>
            </a:extLst>
          </p:cNvPr>
          <p:cNvSpPr txBox="1">
            <a:spLocks/>
          </p:cNvSpPr>
          <p:nvPr/>
        </p:nvSpPr>
        <p:spPr>
          <a:xfrm>
            <a:off x="5819344" y="2180563"/>
            <a:ext cx="2818656" cy="571202"/>
          </a:xfrm>
          <a:prstGeom prst="rect">
            <a:avLst/>
          </a:prstGeom>
        </p:spPr>
        <p:txBody>
          <a:bodyPr vert="horz"/>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r>
              <a:rPr lang="en-US" sz="1600" dirty="0"/>
              <a:t>A type of quality, character, or characteristic ascribed to someone or something.</a:t>
            </a:r>
          </a:p>
          <a:p>
            <a:pPr marL="0" indent="0">
              <a:buFont typeface="Arial" charset="0"/>
              <a:buNone/>
            </a:pPr>
            <a:endParaRPr lang="en-US" sz="1600" dirty="0"/>
          </a:p>
        </p:txBody>
      </p:sp>
      <p:sp>
        <p:nvSpPr>
          <p:cNvPr id="5" name="Content Placeholder 2">
            <a:extLst>
              <a:ext uri="{FF2B5EF4-FFF2-40B4-BE49-F238E27FC236}">
                <a16:creationId xmlns:a16="http://schemas.microsoft.com/office/drawing/2014/main" id="{AC855A5E-1DFE-4B92-A3C3-1A24502A2BE5}"/>
              </a:ext>
            </a:extLst>
          </p:cNvPr>
          <p:cNvSpPr txBox="1">
            <a:spLocks/>
          </p:cNvSpPr>
          <p:nvPr/>
        </p:nvSpPr>
        <p:spPr>
          <a:xfrm>
            <a:off x="5882750" y="5041274"/>
            <a:ext cx="2818656" cy="571202"/>
          </a:xfrm>
          <a:prstGeom prst="rect">
            <a:avLst/>
          </a:prstGeom>
        </p:spPr>
        <p:txBody>
          <a:bodyPr vert="horz"/>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r>
              <a:rPr lang="en-US" sz="1600" dirty="0"/>
              <a:t>The specific quality, character or characteristic ascribed to someone or something.</a:t>
            </a:r>
          </a:p>
        </p:txBody>
      </p:sp>
      <p:sp>
        <p:nvSpPr>
          <p:cNvPr id="6" name="Content Placeholder 2">
            <a:extLst>
              <a:ext uri="{FF2B5EF4-FFF2-40B4-BE49-F238E27FC236}">
                <a16:creationId xmlns:a16="http://schemas.microsoft.com/office/drawing/2014/main" id="{85A0AF4A-ED5F-4510-B481-99ABEE832327}"/>
              </a:ext>
            </a:extLst>
          </p:cNvPr>
          <p:cNvSpPr txBox="1">
            <a:spLocks/>
          </p:cNvSpPr>
          <p:nvPr/>
        </p:nvSpPr>
        <p:spPr>
          <a:xfrm>
            <a:off x="5820912" y="1196752"/>
            <a:ext cx="2818656" cy="571202"/>
          </a:xfrm>
          <a:prstGeom prst="rect">
            <a:avLst/>
          </a:prstGeom>
        </p:spPr>
        <p:txBody>
          <a:bodyPr vert="horz"/>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r>
              <a:rPr lang="en-US" sz="1600" dirty="0"/>
              <a:t>A container used to represent a single unit in an observation or analysis</a:t>
            </a:r>
          </a:p>
          <a:p>
            <a:pPr marL="0" indent="0">
              <a:buFont typeface="Arial" charset="0"/>
              <a:buNone/>
            </a:pPr>
            <a:endParaRPr lang="en-US" sz="1600" dirty="0"/>
          </a:p>
        </p:txBody>
      </p:sp>
      <p:sp>
        <p:nvSpPr>
          <p:cNvPr id="7" name="Content Placeholder 2">
            <a:extLst>
              <a:ext uri="{FF2B5EF4-FFF2-40B4-BE49-F238E27FC236}">
                <a16:creationId xmlns:a16="http://schemas.microsoft.com/office/drawing/2014/main" id="{E39C2877-1A29-4BBB-821D-FEDF4F533DF6}"/>
              </a:ext>
            </a:extLst>
          </p:cNvPr>
          <p:cNvSpPr txBox="1">
            <a:spLocks/>
          </p:cNvSpPr>
          <p:nvPr/>
        </p:nvSpPr>
        <p:spPr>
          <a:xfrm>
            <a:off x="5868144" y="4297958"/>
            <a:ext cx="2818656" cy="571202"/>
          </a:xfrm>
          <a:prstGeom prst="rect">
            <a:avLst/>
          </a:prstGeom>
        </p:spPr>
        <p:txBody>
          <a:bodyPr vert="horz"/>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r>
              <a:rPr lang="en-US" sz="1600" dirty="0"/>
              <a:t>A named concept that can be linked to other objects.</a:t>
            </a:r>
          </a:p>
          <a:p>
            <a:endParaRPr lang="en-US" sz="1600" dirty="0"/>
          </a:p>
          <a:p>
            <a:pPr marL="0" indent="0">
              <a:buFont typeface="Arial" charset="0"/>
              <a:buNone/>
            </a:pPr>
            <a:endParaRPr lang="en-US" sz="1600" dirty="0"/>
          </a:p>
        </p:txBody>
      </p:sp>
      <p:sp>
        <p:nvSpPr>
          <p:cNvPr id="8" name="Content Placeholder 2">
            <a:extLst>
              <a:ext uri="{FF2B5EF4-FFF2-40B4-BE49-F238E27FC236}">
                <a16:creationId xmlns:a16="http://schemas.microsoft.com/office/drawing/2014/main" id="{0B9B66B0-F3E9-45E0-82AF-D56A33922E8C}"/>
              </a:ext>
            </a:extLst>
          </p:cNvPr>
          <p:cNvSpPr txBox="1">
            <a:spLocks/>
          </p:cNvSpPr>
          <p:nvPr/>
        </p:nvSpPr>
        <p:spPr>
          <a:xfrm>
            <a:off x="5853068" y="3068960"/>
            <a:ext cx="2818656" cy="571202"/>
          </a:xfrm>
          <a:prstGeom prst="rect">
            <a:avLst/>
          </a:prstGeom>
        </p:spPr>
        <p:txBody>
          <a:bodyPr vert="horz"/>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r>
              <a:rPr lang="en-US" sz="1600" dirty="0"/>
              <a:t>A container that stores demographic information about the units of observation/ analysis in the project. </a:t>
            </a:r>
          </a:p>
          <a:p>
            <a:endParaRPr lang="en-US" sz="1600" dirty="0"/>
          </a:p>
          <a:p>
            <a:pPr marL="0" indent="0">
              <a:buFont typeface="Arial" charset="0"/>
              <a:buNone/>
            </a:pPr>
            <a:endParaRPr lang="en-US" sz="1600" dirty="0"/>
          </a:p>
        </p:txBody>
      </p:sp>
      <p:cxnSp>
        <p:nvCxnSpPr>
          <p:cNvPr id="25" name="Straight Arrow Connector 24">
            <a:extLst>
              <a:ext uri="{FF2B5EF4-FFF2-40B4-BE49-F238E27FC236}">
                <a16:creationId xmlns:a16="http://schemas.microsoft.com/office/drawing/2014/main" id="{C0673579-87CE-4D0D-96CF-75300068B728}"/>
              </a:ext>
            </a:extLst>
          </p:cNvPr>
          <p:cNvCxnSpPr>
            <a:cxnSpLocks/>
          </p:cNvCxnSpPr>
          <p:nvPr/>
        </p:nvCxnSpPr>
        <p:spPr>
          <a:xfrm>
            <a:off x="2384245" y="1740634"/>
            <a:ext cx="3435099" cy="1688366"/>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F2F03AE5-2765-48B9-93CB-D7B2CEF52815}"/>
              </a:ext>
            </a:extLst>
          </p:cNvPr>
          <p:cNvCxnSpPr>
            <a:cxnSpLocks/>
          </p:cNvCxnSpPr>
          <p:nvPr/>
        </p:nvCxnSpPr>
        <p:spPr>
          <a:xfrm flipV="1">
            <a:off x="2381386" y="1595134"/>
            <a:ext cx="3437958" cy="1277257"/>
          </a:xfrm>
          <a:prstGeom prst="straightConnector1">
            <a:avLst/>
          </a:prstGeom>
          <a:ln w="5715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07FE5573-8B6C-4FE8-9E82-FBBBD1EBCAC5}"/>
              </a:ext>
            </a:extLst>
          </p:cNvPr>
          <p:cNvCxnSpPr>
            <a:cxnSpLocks/>
          </p:cNvCxnSpPr>
          <p:nvPr/>
        </p:nvCxnSpPr>
        <p:spPr>
          <a:xfrm flipV="1">
            <a:off x="2360010" y="2733538"/>
            <a:ext cx="3372521" cy="1049377"/>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06E2D90E-222A-4B74-9AA6-8F513AAD4908}"/>
              </a:ext>
            </a:extLst>
          </p:cNvPr>
          <p:cNvCxnSpPr>
            <a:cxnSpLocks/>
          </p:cNvCxnSpPr>
          <p:nvPr/>
        </p:nvCxnSpPr>
        <p:spPr>
          <a:xfrm>
            <a:off x="2379818" y="4733166"/>
            <a:ext cx="3352713" cy="786499"/>
          </a:xfrm>
          <a:prstGeom prst="straightConnector1">
            <a:avLst/>
          </a:prstGeom>
          <a:ln w="5715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85B85D63-45AE-4837-A852-D57358F60D01}"/>
              </a:ext>
            </a:extLst>
          </p:cNvPr>
          <p:cNvCxnSpPr>
            <a:cxnSpLocks/>
          </p:cNvCxnSpPr>
          <p:nvPr/>
        </p:nvCxnSpPr>
        <p:spPr>
          <a:xfrm flipV="1">
            <a:off x="2360010" y="4583559"/>
            <a:ext cx="3372521" cy="936106"/>
          </a:xfrm>
          <a:prstGeom prst="straightConnector1">
            <a:avLst/>
          </a:prstGeom>
          <a:ln w="57150">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908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351E6-742C-4B98-BE48-0E4BFAF6830A}"/>
              </a:ext>
            </a:extLst>
          </p:cNvPr>
          <p:cNvSpPr>
            <a:spLocks noGrp="1"/>
          </p:cNvSpPr>
          <p:nvPr>
            <p:ph type="title"/>
          </p:nvPr>
        </p:nvSpPr>
        <p:spPr>
          <a:xfrm>
            <a:off x="827584" y="177148"/>
            <a:ext cx="8229600" cy="1143000"/>
          </a:xfrm>
        </p:spPr>
        <p:txBody>
          <a:bodyPr/>
          <a:lstStyle/>
          <a:p>
            <a:r>
              <a:rPr lang="en-US" dirty="0"/>
              <a:t>Open-ended data</a:t>
            </a:r>
            <a:br>
              <a:rPr lang="en-US" dirty="0"/>
            </a:br>
            <a:r>
              <a:rPr lang="en-US" sz="2000" dirty="0"/>
              <a:t>(turn to nodes)</a:t>
            </a:r>
          </a:p>
        </p:txBody>
      </p:sp>
      <p:sp>
        <p:nvSpPr>
          <p:cNvPr id="6" name="Rectangle 5">
            <a:extLst>
              <a:ext uri="{FF2B5EF4-FFF2-40B4-BE49-F238E27FC236}">
                <a16:creationId xmlns:a16="http://schemas.microsoft.com/office/drawing/2014/main" id="{0F62C17B-0199-482F-BAA8-D2F7D5C97628}"/>
              </a:ext>
            </a:extLst>
          </p:cNvPr>
          <p:cNvSpPr/>
          <p:nvPr/>
        </p:nvSpPr>
        <p:spPr>
          <a:xfrm>
            <a:off x="5076056" y="1772816"/>
            <a:ext cx="975761" cy="216024"/>
          </a:xfrm>
          <a:prstGeom prst="rect">
            <a:avLst/>
          </a:prstGeom>
          <a:solidFill>
            <a:srgbClr val="FF000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2B642BD-9412-4F3A-8811-B071B34CCAB7}"/>
              </a:ext>
            </a:extLst>
          </p:cNvPr>
          <p:cNvSpPr/>
          <p:nvPr/>
        </p:nvSpPr>
        <p:spPr>
          <a:xfrm>
            <a:off x="7092280" y="1761544"/>
            <a:ext cx="975761" cy="216024"/>
          </a:xfrm>
          <a:prstGeom prst="rect">
            <a:avLst/>
          </a:prstGeom>
          <a:solidFill>
            <a:srgbClr val="FF000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E66663-42F2-4396-84A9-3A128A815253}"/>
              </a:ext>
            </a:extLst>
          </p:cNvPr>
          <p:cNvSpPr/>
          <p:nvPr/>
        </p:nvSpPr>
        <p:spPr>
          <a:xfrm>
            <a:off x="5088739" y="2254611"/>
            <a:ext cx="975761" cy="216024"/>
          </a:xfrm>
          <a:prstGeom prst="rect">
            <a:avLst/>
          </a:prstGeom>
          <a:solidFill>
            <a:srgbClr val="00B0F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F0"/>
              </a:solidFill>
            </a:endParaRPr>
          </a:p>
        </p:txBody>
      </p:sp>
      <p:sp>
        <p:nvSpPr>
          <p:cNvPr id="13" name="Rectangle 12">
            <a:extLst>
              <a:ext uri="{FF2B5EF4-FFF2-40B4-BE49-F238E27FC236}">
                <a16:creationId xmlns:a16="http://schemas.microsoft.com/office/drawing/2014/main" id="{ACF3F823-DE3E-418C-8651-0E2CC26572F7}"/>
              </a:ext>
            </a:extLst>
          </p:cNvPr>
          <p:cNvSpPr/>
          <p:nvPr/>
        </p:nvSpPr>
        <p:spPr>
          <a:xfrm>
            <a:off x="7092279" y="2254611"/>
            <a:ext cx="975761" cy="216024"/>
          </a:xfrm>
          <a:prstGeom prst="rect">
            <a:avLst/>
          </a:prstGeom>
          <a:solidFill>
            <a:srgbClr val="00B0F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F0"/>
              </a:solidFill>
            </a:endParaRPr>
          </a:p>
        </p:txBody>
      </p:sp>
      <p:sp>
        <p:nvSpPr>
          <p:cNvPr id="14" name="Rectangle 13">
            <a:extLst>
              <a:ext uri="{FF2B5EF4-FFF2-40B4-BE49-F238E27FC236}">
                <a16:creationId xmlns:a16="http://schemas.microsoft.com/office/drawing/2014/main" id="{25475D98-D36A-4EFE-90CD-E30D982614F4}"/>
              </a:ext>
            </a:extLst>
          </p:cNvPr>
          <p:cNvSpPr/>
          <p:nvPr/>
        </p:nvSpPr>
        <p:spPr>
          <a:xfrm>
            <a:off x="7092279" y="2758949"/>
            <a:ext cx="975761" cy="216024"/>
          </a:xfrm>
          <a:prstGeom prst="rect">
            <a:avLst/>
          </a:prstGeom>
          <a:solidFill>
            <a:srgbClr val="00B0F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F0"/>
              </a:solidFill>
            </a:endParaRPr>
          </a:p>
        </p:txBody>
      </p:sp>
      <p:sp>
        <p:nvSpPr>
          <p:cNvPr id="15" name="Rectangle 14">
            <a:extLst>
              <a:ext uri="{FF2B5EF4-FFF2-40B4-BE49-F238E27FC236}">
                <a16:creationId xmlns:a16="http://schemas.microsoft.com/office/drawing/2014/main" id="{52748427-5B8C-4212-99D4-841950AB682E}"/>
              </a:ext>
            </a:extLst>
          </p:cNvPr>
          <p:cNvSpPr/>
          <p:nvPr/>
        </p:nvSpPr>
        <p:spPr>
          <a:xfrm>
            <a:off x="7092279" y="2520132"/>
            <a:ext cx="975761" cy="216024"/>
          </a:xfrm>
          <a:prstGeom prst="rect">
            <a:avLst/>
          </a:prstGeom>
          <a:solidFill>
            <a:srgbClr val="00B0F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F0"/>
              </a:solidFill>
            </a:endParaRPr>
          </a:p>
        </p:txBody>
      </p:sp>
      <p:sp>
        <p:nvSpPr>
          <p:cNvPr id="16" name="Rectangle 15">
            <a:extLst>
              <a:ext uri="{FF2B5EF4-FFF2-40B4-BE49-F238E27FC236}">
                <a16:creationId xmlns:a16="http://schemas.microsoft.com/office/drawing/2014/main" id="{A0D5F2D8-4CA7-41AC-AA28-B7FBA6C11747}"/>
              </a:ext>
            </a:extLst>
          </p:cNvPr>
          <p:cNvSpPr/>
          <p:nvPr/>
        </p:nvSpPr>
        <p:spPr>
          <a:xfrm>
            <a:off x="7087527" y="3024720"/>
            <a:ext cx="975761" cy="216024"/>
          </a:xfrm>
          <a:prstGeom prst="rect">
            <a:avLst/>
          </a:prstGeom>
          <a:solidFill>
            <a:srgbClr val="00B0F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F0"/>
              </a:solidFill>
            </a:endParaRPr>
          </a:p>
        </p:txBody>
      </p:sp>
      <p:sp>
        <p:nvSpPr>
          <p:cNvPr id="18" name="Rectangle 17">
            <a:extLst>
              <a:ext uri="{FF2B5EF4-FFF2-40B4-BE49-F238E27FC236}">
                <a16:creationId xmlns:a16="http://schemas.microsoft.com/office/drawing/2014/main" id="{82D82808-D952-44C0-882A-F2FC511F514A}"/>
              </a:ext>
            </a:extLst>
          </p:cNvPr>
          <p:cNvSpPr/>
          <p:nvPr/>
        </p:nvSpPr>
        <p:spPr>
          <a:xfrm>
            <a:off x="5076055" y="2510366"/>
            <a:ext cx="975761" cy="216024"/>
          </a:xfrm>
          <a:prstGeom prst="rect">
            <a:avLst/>
          </a:prstGeom>
          <a:solidFill>
            <a:srgbClr val="00B0F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F0"/>
              </a:solidFill>
            </a:endParaRPr>
          </a:p>
        </p:txBody>
      </p:sp>
      <p:sp>
        <p:nvSpPr>
          <p:cNvPr id="19" name="Rectangle 18">
            <a:extLst>
              <a:ext uri="{FF2B5EF4-FFF2-40B4-BE49-F238E27FC236}">
                <a16:creationId xmlns:a16="http://schemas.microsoft.com/office/drawing/2014/main" id="{EA3D32FC-70D6-41D1-9361-4737B707C79D}"/>
              </a:ext>
            </a:extLst>
          </p:cNvPr>
          <p:cNvSpPr/>
          <p:nvPr/>
        </p:nvSpPr>
        <p:spPr>
          <a:xfrm>
            <a:off x="5076054" y="2770953"/>
            <a:ext cx="975761" cy="216024"/>
          </a:xfrm>
          <a:prstGeom prst="rect">
            <a:avLst/>
          </a:prstGeom>
          <a:solidFill>
            <a:srgbClr val="00B0F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F0"/>
              </a:solidFill>
            </a:endParaRPr>
          </a:p>
        </p:txBody>
      </p:sp>
      <p:sp>
        <p:nvSpPr>
          <p:cNvPr id="20" name="Rectangle 19">
            <a:extLst>
              <a:ext uri="{FF2B5EF4-FFF2-40B4-BE49-F238E27FC236}">
                <a16:creationId xmlns:a16="http://schemas.microsoft.com/office/drawing/2014/main" id="{019F6D46-A120-4061-83E0-1486FAB2E0CE}"/>
              </a:ext>
            </a:extLst>
          </p:cNvPr>
          <p:cNvSpPr/>
          <p:nvPr/>
        </p:nvSpPr>
        <p:spPr>
          <a:xfrm>
            <a:off x="5076053" y="3004605"/>
            <a:ext cx="975761" cy="216024"/>
          </a:xfrm>
          <a:prstGeom prst="rect">
            <a:avLst/>
          </a:prstGeom>
          <a:solidFill>
            <a:srgbClr val="00B0F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F0"/>
              </a:solidFill>
            </a:endParaRPr>
          </a:p>
        </p:txBody>
      </p:sp>
      <p:sp>
        <p:nvSpPr>
          <p:cNvPr id="21" name="Content Placeholder 2">
            <a:extLst>
              <a:ext uri="{FF2B5EF4-FFF2-40B4-BE49-F238E27FC236}">
                <a16:creationId xmlns:a16="http://schemas.microsoft.com/office/drawing/2014/main" id="{32A9657A-E9A7-40DB-92DA-1DF56CA64BD4}"/>
              </a:ext>
            </a:extLst>
          </p:cNvPr>
          <p:cNvSpPr txBox="1">
            <a:spLocks/>
          </p:cNvSpPr>
          <p:nvPr/>
        </p:nvSpPr>
        <p:spPr>
          <a:xfrm>
            <a:off x="120980" y="1590536"/>
            <a:ext cx="2956561" cy="1632594"/>
          </a:xfrm>
          <a:prstGeom prst="rect">
            <a:avLst/>
          </a:prstGeom>
        </p:spPr>
        <p:txBody>
          <a:bodyPr vert="horz"/>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NVivo will turn headers into codes </a:t>
            </a:r>
            <a:r>
              <a:rPr lang="en-US" sz="2400" b="1" dirty="0"/>
              <a:t>automatically</a:t>
            </a:r>
            <a:r>
              <a:rPr lang="en-US" sz="2400" dirty="0"/>
              <a:t>.</a:t>
            </a:r>
          </a:p>
        </p:txBody>
      </p:sp>
      <p:pic>
        <p:nvPicPr>
          <p:cNvPr id="8" name="Picture 7">
            <a:extLst>
              <a:ext uri="{FF2B5EF4-FFF2-40B4-BE49-F238E27FC236}">
                <a16:creationId xmlns:a16="http://schemas.microsoft.com/office/drawing/2014/main" id="{AFF7E826-2CFF-4AFA-B878-90E0ACAF8788}"/>
              </a:ext>
            </a:extLst>
          </p:cNvPr>
          <p:cNvPicPr>
            <a:picLocks noChangeAspect="1"/>
          </p:cNvPicPr>
          <p:nvPr/>
        </p:nvPicPr>
        <p:blipFill rotWithShape="1">
          <a:blip r:embed="rId2"/>
          <a:srcRect l="1" r="27413"/>
          <a:stretch/>
        </p:blipFill>
        <p:spPr>
          <a:xfrm>
            <a:off x="3134309" y="1320148"/>
            <a:ext cx="5717771" cy="4505325"/>
          </a:xfrm>
          <a:prstGeom prst="rect">
            <a:avLst/>
          </a:prstGeom>
        </p:spPr>
      </p:pic>
      <p:sp>
        <p:nvSpPr>
          <p:cNvPr id="24" name="Rectangle 23">
            <a:extLst>
              <a:ext uri="{FF2B5EF4-FFF2-40B4-BE49-F238E27FC236}">
                <a16:creationId xmlns:a16="http://schemas.microsoft.com/office/drawing/2014/main" id="{64171E66-3D24-4088-9620-8C56675E44C2}"/>
              </a:ext>
            </a:extLst>
          </p:cNvPr>
          <p:cNvSpPr/>
          <p:nvPr/>
        </p:nvSpPr>
        <p:spPr>
          <a:xfrm>
            <a:off x="6043381" y="1702643"/>
            <a:ext cx="2805887" cy="216024"/>
          </a:xfrm>
          <a:prstGeom prst="rect">
            <a:avLst/>
          </a:prstGeom>
          <a:solidFill>
            <a:srgbClr val="00B05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611B6CD2-6E26-46EA-B798-D1CD6854630B}"/>
              </a:ext>
            </a:extLst>
          </p:cNvPr>
          <p:cNvSpPr/>
          <p:nvPr/>
        </p:nvSpPr>
        <p:spPr>
          <a:xfrm>
            <a:off x="3347864" y="1702643"/>
            <a:ext cx="2490413" cy="216024"/>
          </a:xfrm>
          <a:prstGeom prst="rect">
            <a:avLst/>
          </a:prstGeom>
          <a:solidFill>
            <a:srgbClr val="00B05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A461EEB-EBDE-497C-A696-65EDF6589C74}"/>
              </a:ext>
            </a:extLst>
          </p:cNvPr>
          <p:cNvSpPr/>
          <p:nvPr/>
        </p:nvSpPr>
        <p:spPr>
          <a:xfrm>
            <a:off x="3334896" y="2689719"/>
            <a:ext cx="2490413" cy="371947"/>
          </a:xfrm>
          <a:prstGeom prst="rect">
            <a:avLst/>
          </a:prstGeom>
          <a:solidFill>
            <a:srgbClr val="00B0F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D8DC46C-D380-4A77-B2F0-A54742651DC3}"/>
              </a:ext>
            </a:extLst>
          </p:cNvPr>
          <p:cNvSpPr/>
          <p:nvPr/>
        </p:nvSpPr>
        <p:spPr>
          <a:xfrm>
            <a:off x="3315657" y="3517935"/>
            <a:ext cx="2490413" cy="371947"/>
          </a:xfrm>
          <a:prstGeom prst="rect">
            <a:avLst/>
          </a:prstGeom>
          <a:solidFill>
            <a:srgbClr val="00B0F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78086D2-032E-4824-96CD-2BDBD92D5541}"/>
              </a:ext>
            </a:extLst>
          </p:cNvPr>
          <p:cNvSpPr/>
          <p:nvPr/>
        </p:nvSpPr>
        <p:spPr>
          <a:xfrm>
            <a:off x="6043381" y="3915949"/>
            <a:ext cx="2490413" cy="371947"/>
          </a:xfrm>
          <a:prstGeom prst="rect">
            <a:avLst/>
          </a:prstGeom>
          <a:solidFill>
            <a:srgbClr val="00B0F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3DF87C7-6B9F-4613-B51C-14DA03F1D924}"/>
              </a:ext>
            </a:extLst>
          </p:cNvPr>
          <p:cNvSpPr/>
          <p:nvPr/>
        </p:nvSpPr>
        <p:spPr>
          <a:xfrm>
            <a:off x="6075609" y="5030894"/>
            <a:ext cx="2490413" cy="371947"/>
          </a:xfrm>
          <a:prstGeom prst="rect">
            <a:avLst/>
          </a:prstGeom>
          <a:solidFill>
            <a:srgbClr val="00B0F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Content Placeholder 2">
            <a:extLst>
              <a:ext uri="{FF2B5EF4-FFF2-40B4-BE49-F238E27FC236}">
                <a16:creationId xmlns:a16="http://schemas.microsoft.com/office/drawing/2014/main" id="{E999C7F5-0D75-472D-95B2-EC4DED576926}"/>
              </a:ext>
            </a:extLst>
          </p:cNvPr>
          <p:cNvSpPr txBox="1">
            <a:spLocks/>
          </p:cNvSpPr>
          <p:nvPr/>
        </p:nvSpPr>
        <p:spPr>
          <a:xfrm>
            <a:off x="107538" y="2818574"/>
            <a:ext cx="2956561" cy="1632594"/>
          </a:xfrm>
          <a:prstGeom prst="rect">
            <a:avLst/>
          </a:prstGeom>
        </p:spPr>
        <p:txBody>
          <a:bodyPr vert="horz"/>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The </a:t>
            </a:r>
            <a:r>
              <a:rPr lang="en-US" sz="2400" dirty="0">
                <a:solidFill>
                  <a:srgbClr val="00B050"/>
                </a:solidFill>
              </a:rPr>
              <a:t>resultant</a:t>
            </a:r>
            <a:r>
              <a:rPr lang="en-US" sz="2400" dirty="0"/>
              <a:t> </a:t>
            </a:r>
            <a:r>
              <a:rPr lang="en-US" sz="2400" dirty="0">
                <a:solidFill>
                  <a:srgbClr val="00B050"/>
                </a:solidFill>
              </a:rPr>
              <a:t>codes</a:t>
            </a:r>
            <a:r>
              <a:rPr lang="en-US" sz="2400" dirty="0"/>
              <a:t> can further be </a:t>
            </a:r>
            <a:r>
              <a:rPr lang="en-US" sz="2400" dirty="0">
                <a:solidFill>
                  <a:srgbClr val="00B0F0"/>
                </a:solidFill>
              </a:rPr>
              <a:t>coded with </a:t>
            </a:r>
            <a:r>
              <a:rPr lang="en-US" sz="2400" dirty="0"/>
              <a:t>YOUR codes.</a:t>
            </a:r>
          </a:p>
        </p:txBody>
      </p:sp>
    </p:spTree>
    <p:extLst>
      <p:ext uri="{BB962C8B-B14F-4D97-AF65-F5344CB8AC3E}">
        <p14:creationId xmlns:p14="http://schemas.microsoft.com/office/powerpoint/2010/main" val="15823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animBg="1"/>
      <p:bldP spid="25" grpId="0" animBg="1"/>
      <p:bldP spid="26" grpId="0" animBg="1"/>
      <p:bldP spid="27" grpId="0" animBg="1"/>
      <p:bldP spid="28" grpId="0" animBg="1"/>
      <p:bldP spid="29" grpId="0" animBg="1"/>
      <p:bldP spid="3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554" y="260648"/>
            <a:ext cx="8229600" cy="1143000"/>
          </a:xfrm>
        </p:spPr>
        <p:txBody>
          <a:bodyPr/>
          <a:lstStyle/>
          <a:p>
            <a:r>
              <a:rPr lang="en-CA" dirty="0"/>
              <a:t>Welcome to the </a:t>
            </a:r>
            <a:br>
              <a:rPr lang="en-CA" dirty="0"/>
            </a:br>
            <a:r>
              <a:rPr lang="en-CA" dirty="0"/>
              <a:t>Research Commons!</a:t>
            </a:r>
          </a:p>
        </p:txBody>
      </p:sp>
      <p:sp>
        <p:nvSpPr>
          <p:cNvPr id="5" name="Content Placeholder 2"/>
          <p:cNvSpPr>
            <a:spLocks noGrp="1"/>
          </p:cNvSpPr>
          <p:nvPr>
            <p:ph idx="1"/>
          </p:nvPr>
        </p:nvSpPr>
        <p:spPr>
          <a:xfrm>
            <a:off x="457200" y="1772816"/>
            <a:ext cx="8229600" cy="3312368"/>
          </a:xfrm>
        </p:spPr>
        <p:txBody>
          <a:bodyPr/>
          <a:lstStyle/>
          <a:p>
            <a:r>
              <a:rPr lang="en-CA" sz="2800" dirty="0"/>
              <a:t>Workshops and One-on-one Consultations</a:t>
            </a:r>
          </a:p>
          <a:p>
            <a:pPr lvl="1"/>
            <a:r>
              <a:rPr lang="en-CA" sz="2400" dirty="0"/>
              <a:t>Citation Management</a:t>
            </a:r>
          </a:p>
          <a:p>
            <a:pPr lvl="1"/>
            <a:r>
              <a:rPr lang="en-CA" sz="2400" dirty="0"/>
              <a:t>R, SPSS</a:t>
            </a:r>
          </a:p>
          <a:p>
            <a:pPr lvl="1"/>
            <a:r>
              <a:rPr lang="en-CA" sz="2400" dirty="0"/>
              <a:t>Data visualization</a:t>
            </a:r>
          </a:p>
          <a:p>
            <a:pPr lvl="1"/>
            <a:r>
              <a:rPr lang="en-CA" sz="2400" dirty="0"/>
              <a:t>NVivo</a:t>
            </a:r>
          </a:p>
          <a:p>
            <a:pPr marL="457200" lvl="1" indent="0">
              <a:buNone/>
            </a:pPr>
            <a:r>
              <a:rPr lang="en-CA" sz="2400" dirty="0"/>
              <a:t>…</a:t>
            </a:r>
          </a:p>
        </p:txBody>
      </p:sp>
      <p:sp>
        <p:nvSpPr>
          <p:cNvPr id="3" name="Rectangle 2"/>
          <p:cNvSpPr/>
          <p:nvPr/>
        </p:nvSpPr>
        <p:spPr>
          <a:xfrm>
            <a:off x="5202485" y="5549170"/>
            <a:ext cx="3041923" cy="400110"/>
          </a:xfrm>
          <a:prstGeom prst="rect">
            <a:avLst/>
          </a:prstGeom>
        </p:spPr>
        <p:txBody>
          <a:bodyPr wrap="none">
            <a:spAutoFit/>
          </a:bodyPr>
          <a:lstStyle/>
          <a:p>
            <a:r>
              <a:rPr lang="en-CA" sz="2000" i="1" dirty="0"/>
              <a:t>Check the </a:t>
            </a:r>
            <a:r>
              <a:rPr lang="en-CA" sz="2000" i="1" dirty="0">
                <a:hlinkClick r:id="rId3"/>
              </a:rPr>
              <a:t>Website</a:t>
            </a:r>
            <a:r>
              <a:rPr lang="en-CA" sz="2000" i="1" dirty="0"/>
              <a:t> for more</a:t>
            </a:r>
          </a:p>
        </p:txBody>
      </p:sp>
    </p:spTree>
    <p:extLst>
      <p:ext uri="{BB962C8B-B14F-4D97-AF65-F5344CB8AC3E}">
        <p14:creationId xmlns:p14="http://schemas.microsoft.com/office/powerpoint/2010/main" val="6785093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D7DBD-E042-4FCB-ADC5-0250CCFDD5F4}"/>
              </a:ext>
            </a:extLst>
          </p:cNvPr>
          <p:cNvSpPr>
            <a:spLocks noGrp="1"/>
          </p:cNvSpPr>
          <p:nvPr>
            <p:ph type="title"/>
          </p:nvPr>
        </p:nvSpPr>
        <p:spPr/>
        <p:txBody>
          <a:bodyPr/>
          <a:lstStyle/>
          <a:p>
            <a:r>
              <a:rPr lang="en-US" dirty="0"/>
              <a:t>Task 1</a:t>
            </a:r>
          </a:p>
        </p:txBody>
      </p:sp>
      <p:sp>
        <p:nvSpPr>
          <p:cNvPr id="3" name="Content Placeholder 2">
            <a:extLst>
              <a:ext uri="{FF2B5EF4-FFF2-40B4-BE49-F238E27FC236}">
                <a16:creationId xmlns:a16="http://schemas.microsoft.com/office/drawing/2014/main" id="{41D663AB-694F-47D7-9549-C3C095E3A872}"/>
              </a:ext>
            </a:extLst>
          </p:cNvPr>
          <p:cNvSpPr>
            <a:spLocks noGrp="1"/>
          </p:cNvSpPr>
          <p:nvPr>
            <p:ph idx="1"/>
          </p:nvPr>
        </p:nvSpPr>
        <p:spPr>
          <a:xfrm>
            <a:off x="228600" y="1556792"/>
            <a:ext cx="8686800" cy="4525963"/>
          </a:xfrm>
        </p:spPr>
        <p:txBody>
          <a:bodyPr/>
          <a:lstStyle/>
          <a:p>
            <a:pPr>
              <a:spcAft>
                <a:spcPts val="1800"/>
              </a:spcAft>
            </a:pPr>
            <a:r>
              <a:rPr lang="en-US" dirty="0"/>
              <a:t>Download the materials for Workshop 2 from</a:t>
            </a:r>
          </a:p>
          <a:p>
            <a:pPr marL="0" indent="0">
              <a:spcAft>
                <a:spcPts val="1800"/>
              </a:spcAft>
              <a:buNone/>
            </a:pPr>
            <a:r>
              <a:rPr lang="en-US" dirty="0"/>
              <a:t>	</a:t>
            </a:r>
            <a:r>
              <a:rPr lang="en-US" dirty="0">
                <a:hlinkClick r:id="rId2"/>
              </a:rPr>
              <a:t>Sample Survey Responses</a:t>
            </a:r>
            <a:r>
              <a:rPr lang="en-US" dirty="0"/>
              <a:t> (available in Chat Box)</a:t>
            </a:r>
          </a:p>
          <a:p>
            <a:pPr>
              <a:spcAft>
                <a:spcPts val="1800"/>
              </a:spcAft>
              <a:buFont typeface="Arial" panose="020B0604020202020204" pitchFamily="34" charset="0"/>
              <a:buChar char="•"/>
            </a:pPr>
            <a:r>
              <a:rPr lang="en-US" dirty="0"/>
              <a:t>Import the dataset into NVivo (we show how).</a:t>
            </a:r>
          </a:p>
          <a:p>
            <a:pPr>
              <a:spcAft>
                <a:spcPts val="1800"/>
              </a:spcAft>
              <a:buFont typeface="Arial" panose="020B0604020202020204" pitchFamily="34" charset="0"/>
              <a:buChar char="•"/>
            </a:pPr>
            <a:r>
              <a:rPr lang="en-US" dirty="0"/>
              <a:t>We explore next 2 slides: Table + Nodes</a:t>
            </a:r>
          </a:p>
          <a:p>
            <a:pPr>
              <a:buFont typeface="Arial" panose="020B0604020202020204" pitchFamily="34" charset="0"/>
              <a:buChar char="•"/>
            </a:pPr>
            <a:endParaRPr lang="en-US" dirty="0"/>
          </a:p>
          <a:p>
            <a:pPr marL="0" indent="0">
              <a:buNone/>
            </a:pPr>
            <a:endParaRPr lang="en-US" dirty="0"/>
          </a:p>
        </p:txBody>
      </p:sp>
    </p:spTree>
    <p:extLst>
      <p:ext uri="{BB962C8B-B14F-4D97-AF65-F5344CB8AC3E}">
        <p14:creationId xmlns:p14="http://schemas.microsoft.com/office/powerpoint/2010/main" val="1969743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8979372-2E95-4DE6-8E87-4D9993AB260A}"/>
              </a:ext>
            </a:extLst>
          </p:cNvPr>
          <p:cNvPicPr>
            <a:picLocks noChangeAspect="1"/>
          </p:cNvPicPr>
          <p:nvPr/>
        </p:nvPicPr>
        <p:blipFill>
          <a:blip r:embed="rId3"/>
          <a:stretch>
            <a:fillRect/>
          </a:stretch>
        </p:blipFill>
        <p:spPr>
          <a:xfrm>
            <a:off x="0" y="1994225"/>
            <a:ext cx="9144000" cy="3716637"/>
          </a:xfrm>
          <a:prstGeom prst="rect">
            <a:avLst/>
          </a:prstGeom>
        </p:spPr>
      </p:pic>
      <p:sp>
        <p:nvSpPr>
          <p:cNvPr id="6" name="TextBox 5">
            <a:extLst>
              <a:ext uri="{FF2B5EF4-FFF2-40B4-BE49-F238E27FC236}">
                <a16:creationId xmlns:a16="http://schemas.microsoft.com/office/drawing/2014/main" id="{B1A2C239-D259-4541-8D03-EB88F089ADA7}"/>
              </a:ext>
            </a:extLst>
          </p:cNvPr>
          <p:cNvSpPr txBox="1"/>
          <p:nvPr/>
        </p:nvSpPr>
        <p:spPr>
          <a:xfrm>
            <a:off x="3419872" y="350904"/>
            <a:ext cx="3553665" cy="830997"/>
          </a:xfrm>
          <a:prstGeom prst="rect">
            <a:avLst/>
          </a:prstGeom>
          <a:noFill/>
        </p:spPr>
        <p:txBody>
          <a:bodyPr wrap="none" rtlCol="0">
            <a:spAutoFit/>
          </a:bodyPr>
          <a:lstStyle/>
          <a:p>
            <a:r>
              <a:rPr lang="en-US" sz="4800" dirty="0"/>
              <a:t>Dataset Table</a:t>
            </a:r>
          </a:p>
        </p:txBody>
      </p:sp>
      <p:sp>
        <p:nvSpPr>
          <p:cNvPr id="7" name="TextBox 6">
            <a:extLst>
              <a:ext uri="{FF2B5EF4-FFF2-40B4-BE49-F238E27FC236}">
                <a16:creationId xmlns:a16="http://schemas.microsoft.com/office/drawing/2014/main" id="{279D5AB8-97A3-47A1-B2FE-C74A2E7221E9}"/>
              </a:ext>
            </a:extLst>
          </p:cNvPr>
          <p:cNvSpPr txBox="1"/>
          <p:nvPr/>
        </p:nvSpPr>
        <p:spPr>
          <a:xfrm>
            <a:off x="395536" y="1403397"/>
            <a:ext cx="1790170" cy="369332"/>
          </a:xfrm>
          <a:prstGeom prst="rect">
            <a:avLst/>
          </a:prstGeom>
          <a:noFill/>
        </p:spPr>
        <p:txBody>
          <a:bodyPr wrap="none" rtlCol="0">
            <a:spAutoFit/>
          </a:bodyPr>
          <a:lstStyle/>
          <a:p>
            <a:r>
              <a:rPr lang="en-US" dirty="0">
                <a:solidFill>
                  <a:srgbClr val="FF0000"/>
                </a:solidFill>
              </a:rPr>
              <a:t>Why use a table?</a:t>
            </a:r>
          </a:p>
        </p:txBody>
      </p:sp>
      <p:sp>
        <p:nvSpPr>
          <p:cNvPr id="8" name="TextBox 7">
            <a:extLst>
              <a:ext uri="{FF2B5EF4-FFF2-40B4-BE49-F238E27FC236}">
                <a16:creationId xmlns:a16="http://schemas.microsoft.com/office/drawing/2014/main" id="{C85F9CB8-39C6-4992-9D71-9EFEF8E46BE5}"/>
              </a:ext>
            </a:extLst>
          </p:cNvPr>
          <p:cNvSpPr txBox="1"/>
          <p:nvPr/>
        </p:nvSpPr>
        <p:spPr>
          <a:xfrm>
            <a:off x="3203849" y="1403397"/>
            <a:ext cx="2156552" cy="369332"/>
          </a:xfrm>
          <a:prstGeom prst="rect">
            <a:avLst/>
          </a:prstGeom>
          <a:noFill/>
        </p:spPr>
        <p:txBody>
          <a:bodyPr wrap="none" rtlCol="0">
            <a:spAutoFit/>
          </a:bodyPr>
          <a:lstStyle/>
          <a:p>
            <a:r>
              <a:rPr lang="en-US" dirty="0">
                <a:solidFill>
                  <a:srgbClr val="FF0000"/>
                </a:solidFill>
              </a:rPr>
              <a:t>Why gray and white?</a:t>
            </a:r>
          </a:p>
        </p:txBody>
      </p:sp>
      <p:sp>
        <p:nvSpPr>
          <p:cNvPr id="10" name="TextBox 9">
            <a:extLst>
              <a:ext uri="{FF2B5EF4-FFF2-40B4-BE49-F238E27FC236}">
                <a16:creationId xmlns:a16="http://schemas.microsoft.com/office/drawing/2014/main" id="{6EFBC2A7-B86B-43FF-BBA1-6494A84F2E83}"/>
              </a:ext>
            </a:extLst>
          </p:cNvPr>
          <p:cNvSpPr txBox="1"/>
          <p:nvPr/>
        </p:nvSpPr>
        <p:spPr>
          <a:xfrm>
            <a:off x="1286727" y="2583170"/>
            <a:ext cx="1456742" cy="1200329"/>
          </a:xfrm>
          <a:prstGeom prst="rect">
            <a:avLst/>
          </a:prstGeom>
          <a:noFill/>
        </p:spPr>
        <p:txBody>
          <a:bodyPr wrap="square" rtlCol="0">
            <a:spAutoFit/>
          </a:bodyPr>
          <a:lstStyle/>
          <a:p>
            <a:r>
              <a:rPr lang="en-US" dirty="0">
                <a:solidFill>
                  <a:srgbClr val="FF0000"/>
                </a:solidFill>
              </a:rPr>
              <a:t>Where are the NVIVO automatic nodes?</a:t>
            </a:r>
          </a:p>
        </p:txBody>
      </p:sp>
      <p:sp>
        <p:nvSpPr>
          <p:cNvPr id="12" name="TextBox 11">
            <a:extLst>
              <a:ext uri="{FF2B5EF4-FFF2-40B4-BE49-F238E27FC236}">
                <a16:creationId xmlns:a16="http://schemas.microsoft.com/office/drawing/2014/main" id="{19994205-2B15-40A9-9FC6-D4AB328EA37D}"/>
              </a:ext>
            </a:extLst>
          </p:cNvPr>
          <p:cNvSpPr txBox="1"/>
          <p:nvPr/>
        </p:nvSpPr>
        <p:spPr>
          <a:xfrm>
            <a:off x="1286727" y="3875039"/>
            <a:ext cx="1456742" cy="646331"/>
          </a:xfrm>
          <a:prstGeom prst="rect">
            <a:avLst/>
          </a:prstGeom>
          <a:noFill/>
        </p:spPr>
        <p:txBody>
          <a:bodyPr wrap="square" rtlCol="0">
            <a:spAutoFit/>
          </a:bodyPr>
          <a:lstStyle/>
          <a:p>
            <a:r>
              <a:rPr lang="en-US" dirty="0">
                <a:solidFill>
                  <a:srgbClr val="FF0000"/>
                </a:solidFill>
              </a:rPr>
              <a:t>What are the IDs for?</a:t>
            </a:r>
          </a:p>
        </p:txBody>
      </p:sp>
      <p:sp>
        <p:nvSpPr>
          <p:cNvPr id="13" name="TextBox 12">
            <a:extLst>
              <a:ext uri="{FF2B5EF4-FFF2-40B4-BE49-F238E27FC236}">
                <a16:creationId xmlns:a16="http://schemas.microsoft.com/office/drawing/2014/main" id="{001B7CA9-0D2E-4631-A14F-A863CFE734C9}"/>
              </a:ext>
            </a:extLst>
          </p:cNvPr>
          <p:cNvSpPr txBox="1"/>
          <p:nvPr/>
        </p:nvSpPr>
        <p:spPr>
          <a:xfrm>
            <a:off x="1292712" y="4612910"/>
            <a:ext cx="1983144" cy="646331"/>
          </a:xfrm>
          <a:prstGeom prst="rect">
            <a:avLst/>
          </a:prstGeom>
          <a:noFill/>
        </p:spPr>
        <p:txBody>
          <a:bodyPr wrap="square" rtlCol="0">
            <a:spAutoFit/>
          </a:bodyPr>
          <a:lstStyle/>
          <a:p>
            <a:r>
              <a:rPr lang="en-US" dirty="0">
                <a:solidFill>
                  <a:srgbClr val="FF0000"/>
                </a:solidFill>
              </a:rPr>
              <a:t>Why the ‘Form’ tab? </a:t>
            </a:r>
          </a:p>
        </p:txBody>
      </p:sp>
    </p:spTree>
    <p:extLst>
      <p:ext uri="{BB962C8B-B14F-4D97-AF65-F5344CB8AC3E}">
        <p14:creationId xmlns:p14="http://schemas.microsoft.com/office/powerpoint/2010/main" val="4152600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2"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5C4474-FFE4-4DD5-9751-D896E5053913}"/>
              </a:ext>
            </a:extLst>
          </p:cNvPr>
          <p:cNvPicPr>
            <a:picLocks noChangeAspect="1"/>
          </p:cNvPicPr>
          <p:nvPr/>
        </p:nvPicPr>
        <p:blipFill>
          <a:blip r:embed="rId3"/>
          <a:stretch>
            <a:fillRect/>
          </a:stretch>
        </p:blipFill>
        <p:spPr>
          <a:xfrm>
            <a:off x="0" y="1890248"/>
            <a:ext cx="9144000" cy="3786502"/>
          </a:xfrm>
          <a:prstGeom prst="rect">
            <a:avLst/>
          </a:prstGeom>
        </p:spPr>
      </p:pic>
      <p:sp>
        <p:nvSpPr>
          <p:cNvPr id="6" name="TextBox 5">
            <a:extLst>
              <a:ext uri="{FF2B5EF4-FFF2-40B4-BE49-F238E27FC236}">
                <a16:creationId xmlns:a16="http://schemas.microsoft.com/office/drawing/2014/main" id="{B1A2C239-D259-4541-8D03-EB88F089ADA7}"/>
              </a:ext>
            </a:extLst>
          </p:cNvPr>
          <p:cNvSpPr txBox="1"/>
          <p:nvPr/>
        </p:nvSpPr>
        <p:spPr>
          <a:xfrm>
            <a:off x="2033675" y="179662"/>
            <a:ext cx="6699591" cy="769441"/>
          </a:xfrm>
          <a:prstGeom prst="rect">
            <a:avLst/>
          </a:prstGeom>
          <a:noFill/>
        </p:spPr>
        <p:txBody>
          <a:bodyPr wrap="none" rtlCol="0">
            <a:spAutoFit/>
          </a:bodyPr>
          <a:lstStyle/>
          <a:p>
            <a:r>
              <a:rPr lang="en-US" sz="4400" dirty="0"/>
              <a:t>Coding open-ended answers</a:t>
            </a:r>
          </a:p>
        </p:txBody>
      </p:sp>
      <p:sp>
        <p:nvSpPr>
          <p:cNvPr id="7" name="TextBox 6">
            <a:extLst>
              <a:ext uri="{FF2B5EF4-FFF2-40B4-BE49-F238E27FC236}">
                <a16:creationId xmlns:a16="http://schemas.microsoft.com/office/drawing/2014/main" id="{279D5AB8-97A3-47A1-B2FE-C74A2E7221E9}"/>
              </a:ext>
            </a:extLst>
          </p:cNvPr>
          <p:cNvSpPr txBox="1"/>
          <p:nvPr/>
        </p:nvSpPr>
        <p:spPr>
          <a:xfrm>
            <a:off x="153512" y="1403397"/>
            <a:ext cx="3760325" cy="369332"/>
          </a:xfrm>
          <a:prstGeom prst="rect">
            <a:avLst/>
          </a:prstGeom>
          <a:noFill/>
        </p:spPr>
        <p:txBody>
          <a:bodyPr wrap="square" rtlCol="0">
            <a:spAutoFit/>
          </a:bodyPr>
          <a:lstStyle/>
          <a:p>
            <a:r>
              <a:rPr lang="en-US" dirty="0"/>
              <a:t>What are the </a:t>
            </a:r>
            <a:r>
              <a:rPr lang="en-US" dirty="0">
                <a:solidFill>
                  <a:srgbClr val="FF0000"/>
                </a:solidFill>
              </a:rPr>
              <a:t>automatic</a:t>
            </a:r>
            <a:r>
              <a:rPr lang="en-US" dirty="0"/>
              <a:t> nodes here?</a:t>
            </a:r>
          </a:p>
        </p:txBody>
      </p:sp>
      <p:sp>
        <p:nvSpPr>
          <p:cNvPr id="8" name="TextBox 7">
            <a:extLst>
              <a:ext uri="{FF2B5EF4-FFF2-40B4-BE49-F238E27FC236}">
                <a16:creationId xmlns:a16="http://schemas.microsoft.com/office/drawing/2014/main" id="{C85F9CB8-39C6-4992-9D71-9EFEF8E46BE5}"/>
              </a:ext>
            </a:extLst>
          </p:cNvPr>
          <p:cNvSpPr txBox="1"/>
          <p:nvPr/>
        </p:nvSpPr>
        <p:spPr>
          <a:xfrm>
            <a:off x="4213448" y="1401075"/>
            <a:ext cx="2168094" cy="369332"/>
          </a:xfrm>
          <a:prstGeom prst="rect">
            <a:avLst/>
          </a:prstGeom>
          <a:noFill/>
        </p:spPr>
        <p:txBody>
          <a:bodyPr wrap="none" rtlCol="0">
            <a:spAutoFit/>
          </a:bodyPr>
          <a:lstStyle/>
          <a:p>
            <a:r>
              <a:rPr lang="en-US" dirty="0"/>
              <a:t>What are we </a:t>
            </a:r>
            <a:r>
              <a:rPr lang="en-US" dirty="0">
                <a:solidFill>
                  <a:srgbClr val="00B0F0"/>
                </a:solidFill>
              </a:rPr>
              <a:t>coding</a:t>
            </a:r>
            <a:r>
              <a:rPr lang="en-US" dirty="0"/>
              <a:t>?</a:t>
            </a:r>
          </a:p>
        </p:txBody>
      </p:sp>
      <p:sp>
        <p:nvSpPr>
          <p:cNvPr id="9" name="TextBox 8">
            <a:extLst>
              <a:ext uri="{FF2B5EF4-FFF2-40B4-BE49-F238E27FC236}">
                <a16:creationId xmlns:a16="http://schemas.microsoft.com/office/drawing/2014/main" id="{F9FE2C02-B8E3-4027-A610-9A1706743325}"/>
              </a:ext>
            </a:extLst>
          </p:cNvPr>
          <p:cNvSpPr txBox="1"/>
          <p:nvPr/>
        </p:nvSpPr>
        <p:spPr>
          <a:xfrm>
            <a:off x="6756895" y="1403397"/>
            <a:ext cx="2265300" cy="369332"/>
          </a:xfrm>
          <a:prstGeom prst="rect">
            <a:avLst/>
          </a:prstGeom>
          <a:noFill/>
        </p:spPr>
        <p:txBody>
          <a:bodyPr wrap="none" rtlCol="0">
            <a:spAutoFit/>
          </a:bodyPr>
          <a:lstStyle/>
          <a:p>
            <a:r>
              <a:rPr lang="en-US" dirty="0"/>
              <a:t>Why are we </a:t>
            </a:r>
            <a:r>
              <a:rPr lang="en-US" dirty="0">
                <a:solidFill>
                  <a:srgbClr val="00B0F0"/>
                </a:solidFill>
              </a:rPr>
              <a:t>coding</a:t>
            </a:r>
            <a:r>
              <a:rPr lang="en-US" dirty="0"/>
              <a:t> it?</a:t>
            </a:r>
          </a:p>
        </p:txBody>
      </p:sp>
      <p:sp>
        <p:nvSpPr>
          <p:cNvPr id="10" name="TextBox 9">
            <a:extLst>
              <a:ext uri="{FF2B5EF4-FFF2-40B4-BE49-F238E27FC236}">
                <a16:creationId xmlns:a16="http://schemas.microsoft.com/office/drawing/2014/main" id="{6EFBC2A7-B86B-43FF-BBA1-6494A84F2E83}"/>
              </a:ext>
            </a:extLst>
          </p:cNvPr>
          <p:cNvSpPr txBox="1"/>
          <p:nvPr/>
        </p:nvSpPr>
        <p:spPr>
          <a:xfrm>
            <a:off x="5390222" y="2763435"/>
            <a:ext cx="2891578" cy="1754326"/>
          </a:xfrm>
          <a:prstGeom prst="rect">
            <a:avLst/>
          </a:prstGeom>
          <a:solidFill>
            <a:schemeClr val="bg1"/>
          </a:solidFill>
        </p:spPr>
        <p:txBody>
          <a:bodyPr wrap="square" rtlCol="0">
            <a:spAutoFit/>
          </a:bodyPr>
          <a:lstStyle/>
          <a:p>
            <a:pPr algn="ctr"/>
            <a:r>
              <a:rPr lang="en-US" dirty="0"/>
              <a:t>We could later ask: </a:t>
            </a:r>
          </a:p>
          <a:p>
            <a:pPr algn="ctr"/>
            <a:endParaRPr lang="en-US" dirty="0"/>
          </a:p>
          <a:p>
            <a:pPr algn="ctr"/>
            <a:r>
              <a:rPr lang="en-US" dirty="0"/>
              <a:t>Is </a:t>
            </a:r>
            <a:r>
              <a:rPr lang="en-US" dirty="0">
                <a:solidFill>
                  <a:srgbClr val="00B0F0"/>
                </a:solidFill>
              </a:rPr>
              <a:t>“Water quality” (our nodes) </a:t>
            </a:r>
            <a:r>
              <a:rPr lang="en-US" dirty="0"/>
              <a:t>present in answers to different </a:t>
            </a:r>
            <a:r>
              <a:rPr lang="en-US" dirty="0">
                <a:solidFill>
                  <a:srgbClr val="FF0000"/>
                </a:solidFill>
              </a:rPr>
              <a:t>questions (automatic nodes)</a:t>
            </a:r>
            <a:r>
              <a:rPr lang="en-US" dirty="0"/>
              <a:t>? Why?</a:t>
            </a:r>
          </a:p>
        </p:txBody>
      </p:sp>
    </p:spTree>
    <p:extLst>
      <p:ext uri="{BB962C8B-B14F-4D97-AF65-F5344CB8AC3E}">
        <p14:creationId xmlns:p14="http://schemas.microsoft.com/office/powerpoint/2010/main" val="72160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13792"/>
            <a:ext cx="8229600" cy="1143000"/>
          </a:xfrm>
        </p:spPr>
        <p:txBody>
          <a:bodyPr/>
          <a:lstStyle/>
          <a:p>
            <a:r>
              <a:rPr lang="en-CA" dirty="0"/>
              <a:t>What is a query?</a:t>
            </a:r>
          </a:p>
        </p:txBody>
      </p:sp>
      <p:sp>
        <p:nvSpPr>
          <p:cNvPr id="2" name="Content Placeholder 1"/>
          <p:cNvSpPr>
            <a:spLocks noGrp="1"/>
          </p:cNvSpPr>
          <p:nvPr>
            <p:ph idx="1"/>
          </p:nvPr>
        </p:nvSpPr>
        <p:spPr>
          <a:xfrm>
            <a:off x="539552" y="1844825"/>
            <a:ext cx="7993534" cy="4032447"/>
          </a:xfrm>
        </p:spPr>
        <p:txBody>
          <a:bodyPr>
            <a:normAutofit/>
          </a:bodyPr>
          <a:lstStyle/>
          <a:p>
            <a:pPr marL="571500" lvl="1" indent="-514350" algn="just">
              <a:spcAft>
                <a:spcPts val="1800"/>
              </a:spcAft>
              <a:buFont typeface="Wingdings" panose="05000000000000000000" pitchFamily="2" charset="2"/>
              <a:buChar char="ü"/>
            </a:pPr>
            <a:r>
              <a:rPr lang="en-CA" u="sng" dirty="0"/>
              <a:t>Find and analyze</a:t>
            </a:r>
            <a:r>
              <a:rPr lang="en-CA" dirty="0"/>
              <a:t> words or phrases in your sources, annotations and nodes</a:t>
            </a:r>
          </a:p>
          <a:p>
            <a:pPr marL="571500" lvl="1" indent="-514350" algn="just">
              <a:spcAft>
                <a:spcPts val="1800"/>
              </a:spcAft>
              <a:buFont typeface="Wingdings" panose="05000000000000000000" pitchFamily="2" charset="2"/>
              <a:buChar char="ü"/>
            </a:pPr>
            <a:r>
              <a:rPr lang="en-CA" u="sng" dirty="0"/>
              <a:t>Ask questions </a:t>
            </a:r>
            <a:r>
              <a:rPr lang="en-CA" dirty="0"/>
              <a:t>and </a:t>
            </a:r>
            <a:r>
              <a:rPr lang="en-CA" u="sng" dirty="0"/>
              <a:t>find patterns </a:t>
            </a:r>
            <a:r>
              <a:rPr lang="en-CA" dirty="0"/>
              <a:t>based on your coding and check for coding consistency among team members</a:t>
            </a:r>
          </a:p>
          <a:p>
            <a:pPr marL="571500" lvl="1" indent="-514350" algn="just">
              <a:spcAft>
                <a:spcPts val="1800"/>
              </a:spcAft>
              <a:buFont typeface="Wingdings" panose="05000000000000000000" pitchFamily="2" charset="2"/>
              <a:buChar char="ü"/>
            </a:pPr>
            <a:r>
              <a:rPr lang="en-CA" u="sng" dirty="0"/>
              <a:t>Create new codes</a:t>
            </a:r>
            <a:r>
              <a:rPr lang="en-CA" dirty="0"/>
              <a:t> and/or visualize the </a:t>
            </a:r>
            <a:r>
              <a:rPr lang="en-CA" u="sng" dirty="0"/>
              <a:t>results</a:t>
            </a:r>
            <a:endParaRPr lang="es-ES_tradnl" u="sng" dirty="0"/>
          </a:p>
        </p:txBody>
      </p:sp>
      <p:sp>
        <p:nvSpPr>
          <p:cNvPr id="3" name="Slide Number Placeholder 2"/>
          <p:cNvSpPr>
            <a:spLocks noGrp="1"/>
          </p:cNvSpPr>
          <p:nvPr>
            <p:ph type="sldNum" sz="quarter" idx="4294967295"/>
          </p:nvPr>
        </p:nvSpPr>
        <p:spPr>
          <a:xfrm>
            <a:off x="0" y="6249988"/>
            <a:ext cx="1162050" cy="365125"/>
          </a:xfrm>
          <a:prstGeom prst="rect">
            <a:avLst/>
          </a:prstGeom>
        </p:spPr>
        <p:txBody>
          <a:bodyPr/>
          <a:lstStyle/>
          <a:p>
            <a:fld id="{EF7C5FA4-2D20-48BA-BEAD-C078EE72CB10}" type="slidenum">
              <a:rPr lang="es-ES" smtClean="0"/>
              <a:pPr/>
              <a:t>23</a:t>
            </a:fld>
            <a:endParaRPr lang="es-ES"/>
          </a:p>
        </p:txBody>
      </p:sp>
      <p:sp>
        <p:nvSpPr>
          <p:cNvPr id="5" name="TextBox 4"/>
          <p:cNvSpPr txBox="1"/>
          <p:nvPr/>
        </p:nvSpPr>
        <p:spPr>
          <a:xfrm>
            <a:off x="1771577" y="2383346"/>
            <a:ext cx="184666" cy="369332"/>
          </a:xfrm>
          <a:prstGeom prst="rect">
            <a:avLst/>
          </a:prstGeom>
          <a:noFill/>
        </p:spPr>
        <p:txBody>
          <a:bodyPr wrap="none" rtlCol="0">
            <a:spAutoFit/>
          </a:bodyPr>
          <a:lstStyle/>
          <a:p>
            <a:endParaRPr lang="en-CA" dirty="0"/>
          </a:p>
        </p:txBody>
      </p:sp>
      <p:sp>
        <p:nvSpPr>
          <p:cNvPr id="6" name="TextBox 5"/>
          <p:cNvSpPr txBox="1"/>
          <p:nvPr/>
        </p:nvSpPr>
        <p:spPr>
          <a:xfrm>
            <a:off x="6156176" y="5507940"/>
            <a:ext cx="2699364" cy="369332"/>
          </a:xfrm>
          <a:prstGeom prst="rect">
            <a:avLst/>
          </a:prstGeom>
          <a:noFill/>
        </p:spPr>
        <p:txBody>
          <a:bodyPr wrap="none" rtlCol="0">
            <a:spAutoFit/>
          </a:bodyPr>
          <a:lstStyle/>
          <a:p>
            <a:r>
              <a:rPr lang="en-CA" dirty="0"/>
              <a:t>Source: QSR International</a:t>
            </a:r>
          </a:p>
        </p:txBody>
      </p:sp>
    </p:spTree>
    <p:extLst>
      <p:ext uri="{BB962C8B-B14F-4D97-AF65-F5344CB8AC3E}">
        <p14:creationId xmlns:p14="http://schemas.microsoft.com/office/powerpoint/2010/main" val="32373223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3D0D7992-2344-4E8A-BC28-FFB058D7FFF9}"/>
              </a:ext>
            </a:extLst>
          </p:cNvPr>
          <p:cNvPicPr>
            <a:picLocks noChangeAspect="1" noChangeArrowheads="1"/>
          </p:cNvPicPr>
          <p:nvPr/>
        </p:nvPicPr>
        <p:blipFill>
          <a:blip r:embed="rId2" cstate="print"/>
          <a:srcRect/>
          <a:stretch>
            <a:fillRect/>
          </a:stretch>
        </p:blipFill>
        <p:spPr bwMode="auto">
          <a:xfrm>
            <a:off x="300281" y="3142698"/>
            <a:ext cx="5986079" cy="2596852"/>
          </a:xfrm>
          <a:prstGeom prst="rect">
            <a:avLst/>
          </a:prstGeom>
          <a:noFill/>
          <a:ln w="9525">
            <a:noFill/>
            <a:miter lim="800000"/>
            <a:headEnd/>
            <a:tailEnd/>
          </a:ln>
          <a:effectLst/>
        </p:spPr>
      </p:pic>
      <p:sp>
        <p:nvSpPr>
          <p:cNvPr id="4" name="Title 3">
            <a:extLst>
              <a:ext uri="{FF2B5EF4-FFF2-40B4-BE49-F238E27FC236}">
                <a16:creationId xmlns:a16="http://schemas.microsoft.com/office/drawing/2014/main" id="{64AA699C-BB14-4A22-B40B-1E54A2109682}"/>
              </a:ext>
            </a:extLst>
          </p:cNvPr>
          <p:cNvSpPr txBox="1">
            <a:spLocks/>
          </p:cNvSpPr>
          <p:nvPr/>
        </p:nvSpPr>
        <p:spPr>
          <a:xfrm>
            <a:off x="1259632" y="296689"/>
            <a:ext cx="8064896" cy="1143000"/>
          </a:xfrm>
          <a:prstGeom prst="rect">
            <a:avLst/>
          </a:prstGeom>
        </p:spPr>
        <p:txBody>
          <a:bodyPr vert="horz"/>
          <a:lstStyle>
            <a:lvl1pPr algn="ctr" defTabSz="457200" rtl="0" eaLnBrk="1" fontAlgn="base" hangingPunct="1">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Calibri" pitchFamily="34" charset="0"/>
              </a:defRPr>
            </a:lvl6pPr>
            <a:lvl7pPr marL="914400" algn="ctr" defTabSz="457200" rtl="0" eaLnBrk="1" fontAlgn="base" hangingPunct="1">
              <a:spcBef>
                <a:spcPct val="0"/>
              </a:spcBef>
              <a:spcAft>
                <a:spcPct val="0"/>
              </a:spcAft>
              <a:defRPr sz="4400">
                <a:solidFill>
                  <a:schemeClr val="tx1"/>
                </a:solidFill>
                <a:latin typeface="Calibri" pitchFamily="34" charset="0"/>
              </a:defRPr>
            </a:lvl7pPr>
            <a:lvl8pPr marL="1371600" algn="ctr" defTabSz="457200" rtl="0" eaLnBrk="1" fontAlgn="base" hangingPunct="1">
              <a:spcBef>
                <a:spcPct val="0"/>
              </a:spcBef>
              <a:spcAft>
                <a:spcPct val="0"/>
              </a:spcAft>
              <a:defRPr sz="4400">
                <a:solidFill>
                  <a:schemeClr val="tx1"/>
                </a:solidFill>
                <a:latin typeface="Calibri" pitchFamily="34" charset="0"/>
              </a:defRPr>
            </a:lvl8pPr>
            <a:lvl9pPr marL="1828800" algn="ctr" defTabSz="457200" rtl="0" eaLnBrk="1" fontAlgn="base" hangingPunct="1">
              <a:spcBef>
                <a:spcPct val="0"/>
              </a:spcBef>
              <a:spcAft>
                <a:spcPct val="0"/>
              </a:spcAft>
              <a:defRPr sz="4400">
                <a:solidFill>
                  <a:schemeClr val="tx1"/>
                </a:solidFill>
                <a:latin typeface="Calibri" pitchFamily="34" charset="0"/>
              </a:defRPr>
            </a:lvl9pPr>
          </a:lstStyle>
          <a:p>
            <a:r>
              <a:rPr lang="en-US" sz="3800" dirty="0"/>
              <a:t>Queries we covered in Workshop 1</a:t>
            </a:r>
          </a:p>
        </p:txBody>
      </p:sp>
      <p:sp>
        <p:nvSpPr>
          <p:cNvPr id="5" name="Content Placeholder 1">
            <a:extLst>
              <a:ext uri="{FF2B5EF4-FFF2-40B4-BE49-F238E27FC236}">
                <a16:creationId xmlns:a16="http://schemas.microsoft.com/office/drawing/2014/main" id="{DBC37FCE-0B78-4383-A01D-8A6709448F1D}"/>
              </a:ext>
            </a:extLst>
          </p:cNvPr>
          <p:cNvSpPr txBox="1">
            <a:spLocks/>
          </p:cNvSpPr>
          <p:nvPr/>
        </p:nvSpPr>
        <p:spPr>
          <a:xfrm>
            <a:off x="539552" y="1772816"/>
            <a:ext cx="6624736" cy="1368151"/>
          </a:xfrm>
          <a:prstGeom prst="rect">
            <a:avLst/>
          </a:prstGeom>
        </p:spPr>
        <p:txBody>
          <a:bodyPr vert="horz">
            <a:normAutofit/>
          </a:bodyPr>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spcAft>
                <a:spcPts val="1200"/>
              </a:spcAft>
            </a:pPr>
            <a:r>
              <a:rPr lang="en-CA" sz="2600" dirty="0"/>
              <a:t>Word</a:t>
            </a:r>
            <a:r>
              <a:rPr lang="en-US" sz="2600" dirty="0"/>
              <a:t> frequency</a:t>
            </a:r>
          </a:p>
          <a:p>
            <a:pPr lvl="1">
              <a:spcAft>
                <a:spcPts val="1200"/>
              </a:spcAft>
            </a:pPr>
            <a:r>
              <a:rPr lang="en-US" sz="2600" dirty="0"/>
              <a:t>Text search</a:t>
            </a:r>
            <a:endParaRPr lang="en-CA" sz="3600" dirty="0"/>
          </a:p>
          <a:p>
            <a:pPr>
              <a:spcAft>
                <a:spcPts val="1200"/>
              </a:spcAft>
            </a:pPr>
            <a:endParaRPr lang="en-CA" sz="3600" dirty="0"/>
          </a:p>
          <a:p>
            <a:pPr marL="0" lvl="2" indent="0">
              <a:spcAft>
                <a:spcPts val="1200"/>
              </a:spcAft>
              <a:buFont typeface="Arial" charset="0"/>
              <a:buNone/>
            </a:pPr>
            <a:endParaRPr lang="en-CA" sz="3200" dirty="0"/>
          </a:p>
          <a:p>
            <a:pPr>
              <a:spcAft>
                <a:spcPts val="1200"/>
              </a:spcAft>
            </a:pPr>
            <a:endParaRPr lang="en-US" sz="3600" dirty="0"/>
          </a:p>
          <a:p>
            <a:pPr lvl="2">
              <a:spcAft>
                <a:spcPts val="1200"/>
              </a:spcAft>
            </a:pPr>
            <a:endParaRPr lang="en-US" sz="3200" dirty="0"/>
          </a:p>
        </p:txBody>
      </p:sp>
      <p:grpSp>
        <p:nvGrpSpPr>
          <p:cNvPr id="7" name="Group 6">
            <a:extLst>
              <a:ext uri="{FF2B5EF4-FFF2-40B4-BE49-F238E27FC236}">
                <a16:creationId xmlns:a16="http://schemas.microsoft.com/office/drawing/2014/main" id="{166CADA5-26B2-44A0-9262-30DE0312E087}"/>
              </a:ext>
            </a:extLst>
          </p:cNvPr>
          <p:cNvGrpSpPr/>
          <p:nvPr/>
        </p:nvGrpSpPr>
        <p:grpSpPr>
          <a:xfrm>
            <a:off x="6012160" y="1204515"/>
            <a:ext cx="2787291" cy="2741192"/>
            <a:chOff x="2192435" y="1064665"/>
            <a:chExt cx="5043337" cy="4959923"/>
          </a:xfrm>
        </p:grpSpPr>
        <p:sp>
          <p:nvSpPr>
            <p:cNvPr id="8" name="Oval 7">
              <a:extLst>
                <a:ext uri="{FF2B5EF4-FFF2-40B4-BE49-F238E27FC236}">
                  <a16:creationId xmlns:a16="http://schemas.microsoft.com/office/drawing/2014/main" id="{EC0D8F37-2D28-47AC-B526-404E89816096}"/>
                </a:ext>
              </a:extLst>
            </p:cNvPr>
            <p:cNvSpPr/>
            <p:nvPr/>
          </p:nvSpPr>
          <p:spPr>
            <a:xfrm>
              <a:off x="2192435" y="1064665"/>
              <a:ext cx="5043337" cy="4959923"/>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5">
              <a:extLst>
                <a:ext uri="{FF2B5EF4-FFF2-40B4-BE49-F238E27FC236}">
                  <a16:creationId xmlns:a16="http://schemas.microsoft.com/office/drawing/2014/main" id="{8DAAB771-70F4-4CAC-9D18-E5E3827DAB0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0" b="99241" l="16988" r="82892"/>
                      </a14:imgEffect>
                    </a14:imgLayer>
                  </a14:imgProps>
                </a:ext>
                <a:ext uri="{28A0092B-C50C-407E-A947-70E740481C1C}">
                  <a14:useLocalDpi xmlns:a14="http://schemas.microsoft.com/office/drawing/2010/main" val="0"/>
                </a:ext>
              </a:extLst>
            </a:blip>
            <a:srcRect l="17228" r="17229"/>
            <a:stretch/>
          </p:blipFill>
          <p:spPr bwMode="auto">
            <a:xfrm>
              <a:off x="2267744" y="1207194"/>
              <a:ext cx="4895056" cy="47420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33743038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AA699C-BB14-4A22-B40B-1E54A2109682}"/>
              </a:ext>
            </a:extLst>
          </p:cNvPr>
          <p:cNvSpPr txBox="1">
            <a:spLocks/>
          </p:cNvSpPr>
          <p:nvPr/>
        </p:nvSpPr>
        <p:spPr>
          <a:xfrm>
            <a:off x="1259632" y="296689"/>
            <a:ext cx="8064896" cy="1143000"/>
          </a:xfrm>
          <a:prstGeom prst="rect">
            <a:avLst/>
          </a:prstGeom>
        </p:spPr>
        <p:txBody>
          <a:bodyPr vert="horz"/>
          <a:lstStyle>
            <a:lvl1pPr algn="ctr" defTabSz="457200" rtl="0" eaLnBrk="1" fontAlgn="base" hangingPunct="1">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Calibri" pitchFamily="34" charset="0"/>
              </a:defRPr>
            </a:lvl6pPr>
            <a:lvl7pPr marL="914400" algn="ctr" defTabSz="457200" rtl="0" eaLnBrk="1" fontAlgn="base" hangingPunct="1">
              <a:spcBef>
                <a:spcPct val="0"/>
              </a:spcBef>
              <a:spcAft>
                <a:spcPct val="0"/>
              </a:spcAft>
              <a:defRPr sz="4400">
                <a:solidFill>
                  <a:schemeClr val="tx1"/>
                </a:solidFill>
                <a:latin typeface="Calibri" pitchFamily="34" charset="0"/>
              </a:defRPr>
            </a:lvl7pPr>
            <a:lvl8pPr marL="1371600" algn="ctr" defTabSz="457200" rtl="0" eaLnBrk="1" fontAlgn="base" hangingPunct="1">
              <a:spcBef>
                <a:spcPct val="0"/>
              </a:spcBef>
              <a:spcAft>
                <a:spcPct val="0"/>
              </a:spcAft>
              <a:defRPr sz="4400">
                <a:solidFill>
                  <a:schemeClr val="tx1"/>
                </a:solidFill>
                <a:latin typeface="Calibri" pitchFamily="34" charset="0"/>
              </a:defRPr>
            </a:lvl8pPr>
            <a:lvl9pPr marL="1828800" algn="ctr" defTabSz="457200" rtl="0" eaLnBrk="1" fontAlgn="base" hangingPunct="1">
              <a:spcBef>
                <a:spcPct val="0"/>
              </a:spcBef>
              <a:spcAft>
                <a:spcPct val="0"/>
              </a:spcAft>
              <a:defRPr sz="4400">
                <a:solidFill>
                  <a:schemeClr val="tx1"/>
                </a:solidFill>
                <a:latin typeface="Calibri" pitchFamily="34" charset="0"/>
              </a:defRPr>
            </a:lvl9pPr>
          </a:lstStyle>
          <a:p>
            <a:r>
              <a:rPr lang="en-US" sz="3800" dirty="0"/>
              <a:t>Queries we will cover today</a:t>
            </a:r>
          </a:p>
        </p:txBody>
      </p:sp>
      <p:sp>
        <p:nvSpPr>
          <p:cNvPr id="5" name="Content Placeholder 1">
            <a:extLst>
              <a:ext uri="{FF2B5EF4-FFF2-40B4-BE49-F238E27FC236}">
                <a16:creationId xmlns:a16="http://schemas.microsoft.com/office/drawing/2014/main" id="{DBC37FCE-0B78-4383-A01D-8A6709448F1D}"/>
              </a:ext>
            </a:extLst>
          </p:cNvPr>
          <p:cNvSpPr txBox="1">
            <a:spLocks/>
          </p:cNvSpPr>
          <p:nvPr/>
        </p:nvSpPr>
        <p:spPr>
          <a:xfrm>
            <a:off x="539552" y="1772816"/>
            <a:ext cx="6624736" cy="1368151"/>
          </a:xfrm>
          <a:prstGeom prst="rect">
            <a:avLst/>
          </a:prstGeom>
        </p:spPr>
        <p:txBody>
          <a:bodyPr vert="horz">
            <a:noAutofit/>
          </a:bodyPr>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lnSpc>
                <a:spcPct val="200000"/>
              </a:lnSpc>
            </a:pPr>
            <a:r>
              <a:rPr lang="en-US" dirty="0"/>
              <a:t>Matrix</a:t>
            </a:r>
          </a:p>
          <a:p>
            <a:pPr lvl="1">
              <a:lnSpc>
                <a:spcPct val="200000"/>
              </a:lnSpc>
            </a:pPr>
            <a:r>
              <a:rPr lang="en-US" dirty="0"/>
              <a:t>Crosstab</a:t>
            </a:r>
          </a:p>
          <a:p>
            <a:pPr lvl="1">
              <a:lnSpc>
                <a:spcPct val="200000"/>
              </a:lnSpc>
            </a:pPr>
            <a:r>
              <a:rPr lang="en-US" dirty="0"/>
              <a:t>Coding</a:t>
            </a:r>
          </a:p>
        </p:txBody>
      </p:sp>
      <p:sp>
        <p:nvSpPr>
          <p:cNvPr id="11" name="Content Placeholder 1">
            <a:extLst>
              <a:ext uri="{FF2B5EF4-FFF2-40B4-BE49-F238E27FC236}">
                <a16:creationId xmlns:a16="http://schemas.microsoft.com/office/drawing/2014/main" id="{0E51BE5D-9513-4105-8156-8827AC64B4B5}"/>
              </a:ext>
            </a:extLst>
          </p:cNvPr>
          <p:cNvSpPr txBox="1">
            <a:spLocks/>
          </p:cNvSpPr>
          <p:nvPr/>
        </p:nvSpPr>
        <p:spPr>
          <a:xfrm rot="813334">
            <a:off x="4856090" y="1450019"/>
            <a:ext cx="6624736" cy="1368151"/>
          </a:xfrm>
          <a:prstGeom prst="rect">
            <a:avLst/>
          </a:prstGeom>
        </p:spPr>
        <p:txBody>
          <a:bodyPr vert="horz">
            <a:noAutofit/>
          </a:bodyPr>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spcBef>
                <a:spcPts val="0"/>
              </a:spcBef>
              <a:buNone/>
            </a:pPr>
            <a:r>
              <a:rPr lang="en-US" sz="30000" dirty="0"/>
              <a:t>?</a:t>
            </a:r>
          </a:p>
        </p:txBody>
      </p:sp>
    </p:spTree>
    <p:extLst>
      <p:ext uri="{BB962C8B-B14F-4D97-AF65-F5344CB8AC3E}">
        <p14:creationId xmlns:p14="http://schemas.microsoft.com/office/powerpoint/2010/main" val="27040478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6137" y="1544959"/>
            <a:ext cx="5452803" cy="4116289"/>
          </a:xfrm>
        </p:spPr>
        <p:txBody>
          <a:bodyPr/>
          <a:lstStyle/>
          <a:p>
            <a:r>
              <a:rPr lang="en-US" sz="2200" dirty="0"/>
              <a:t>Finds a </a:t>
            </a:r>
            <a:r>
              <a:rPr lang="en-US" sz="2200" dirty="0">
                <a:solidFill>
                  <a:srgbClr val="FF0000"/>
                </a:solidFill>
              </a:rPr>
              <a:t>combination of items </a:t>
            </a:r>
            <a:r>
              <a:rPr lang="en-US" sz="2200" dirty="0"/>
              <a:t>(usually </a:t>
            </a:r>
            <a:r>
              <a:rPr lang="en-US" sz="2200" b="1" i="1" u="sng" dirty="0">
                <a:solidFill>
                  <a:srgbClr val="00B050"/>
                </a:solidFill>
              </a:rPr>
              <a:t>nodes</a:t>
            </a:r>
            <a:r>
              <a:rPr lang="en-US" sz="2200" dirty="0"/>
              <a:t> or </a:t>
            </a:r>
            <a:r>
              <a:rPr lang="en-US" sz="2200" b="1" i="1" u="sng" dirty="0">
                <a:solidFill>
                  <a:srgbClr val="00B0F0"/>
                </a:solidFill>
              </a:rPr>
              <a:t>cases</a:t>
            </a:r>
            <a:r>
              <a:rPr lang="en-US" sz="2200" dirty="0"/>
              <a:t> and </a:t>
            </a:r>
            <a:r>
              <a:rPr lang="en-US" sz="2200" b="1" i="1" u="sng" dirty="0">
                <a:solidFill>
                  <a:srgbClr val="00B0F0"/>
                </a:solidFill>
              </a:rPr>
              <a:t>attributes</a:t>
            </a:r>
            <a:r>
              <a:rPr lang="en-US" sz="2200" dirty="0"/>
              <a:t>) and displays the results in an interactive table.</a:t>
            </a:r>
          </a:p>
          <a:p>
            <a:r>
              <a:rPr lang="en-US" sz="2200" dirty="0"/>
              <a:t>Allows you to ask  a wide range of questions about </a:t>
            </a:r>
            <a:r>
              <a:rPr lang="en-US" sz="2200" b="1" dirty="0"/>
              <a:t>patterns in the data </a:t>
            </a:r>
            <a:r>
              <a:rPr lang="en-US" sz="2200" dirty="0"/>
              <a:t>and gain access to the content that shows those patterns.</a:t>
            </a:r>
          </a:p>
          <a:p>
            <a:pPr lvl="1"/>
            <a:r>
              <a:rPr lang="en-US" sz="1800" dirty="0"/>
              <a:t>Check </a:t>
            </a:r>
            <a:r>
              <a:rPr lang="en-US" sz="1800" u="sng" dirty="0"/>
              <a:t>how often </a:t>
            </a:r>
            <a:r>
              <a:rPr lang="en-US" sz="1800" b="1" i="1" u="sng" dirty="0">
                <a:solidFill>
                  <a:srgbClr val="00B0F0"/>
                </a:solidFill>
              </a:rPr>
              <a:t>interview respondents (case/s) </a:t>
            </a:r>
            <a:r>
              <a:rPr lang="en-US" sz="1800" dirty="0"/>
              <a:t>refer to </a:t>
            </a:r>
            <a:r>
              <a:rPr lang="en-US" sz="1800" b="1" i="1" u="sng" dirty="0">
                <a:solidFill>
                  <a:srgbClr val="00B0F0"/>
                </a:solidFill>
              </a:rPr>
              <a:t>a particular topic or issue </a:t>
            </a:r>
            <a:r>
              <a:rPr lang="en-US" sz="1800" b="1" i="1" u="sng" dirty="0">
                <a:solidFill>
                  <a:srgbClr val="00B050"/>
                </a:solidFill>
              </a:rPr>
              <a:t>(node/s)</a:t>
            </a:r>
          </a:p>
          <a:p>
            <a:pPr lvl="1"/>
            <a:r>
              <a:rPr lang="en-US" sz="1800" dirty="0"/>
              <a:t>Check </a:t>
            </a:r>
            <a:r>
              <a:rPr lang="en-US" sz="1800" u="sng" dirty="0"/>
              <a:t>how many </a:t>
            </a:r>
            <a:r>
              <a:rPr lang="en-US" sz="1800" dirty="0"/>
              <a:t>female and male respondents </a:t>
            </a:r>
            <a:r>
              <a:rPr lang="en-US" sz="1800" b="1" i="1" u="sng" dirty="0">
                <a:solidFill>
                  <a:srgbClr val="00B0F0"/>
                </a:solidFill>
              </a:rPr>
              <a:t>(attribute/s)</a:t>
            </a:r>
            <a:r>
              <a:rPr lang="en-US" sz="1800" dirty="0"/>
              <a:t> refer to a topic or theme </a:t>
            </a:r>
            <a:r>
              <a:rPr lang="en-US" sz="1800" b="1" i="1" dirty="0">
                <a:solidFill>
                  <a:srgbClr val="00B050"/>
                </a:solidFill>
              </a:rPr>
              <a:t>(node/s)</a:t>
            </a:r>
          </a:p>
          <a:p>
            <a:endParaRPr lang="en-US" sz="2400" dirty="0"/>
          </a:p>
        </p:txBody>
      </p:sp>
      <p:sp>
        <p:nvSpPr>
          <p:cNvPr id="4" name="Title 1"/>
          <p:cNvSpPr txBox="1">
            <a:spLocks/>
          </p:cNvSpPr>
          <p:nvPr/>
        </p:nvSpPr>
        <p:spPr>
          <a:xfrm>
            <a:off x="609600" y="427038"/>
            <a:ext cx="8229600" cy="1143000"/>
          </a:xfrm>
          <a:prstGeom prst="rect">
            <a:avLst/>
          </a:prstGeom>
        </p:spPr>
        <p:txBody>
          <a:bodyPr vert="horz"/>
          <a:lstStyle>
            <a:lvl1pPr algn="ctr" defTabSz="457200" rtl="0" eaLnBrk="1" fontAlgn="base" hangingPunct="1">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Calibri" pitchFamily="34" charset="0"/>
              </a:defRPr>
            </a:lvl6pPr>
            <a:lvl7pPr marL="914400" algn="ctr" defTabSz="457200" rtl="0" eaLnBrk="1" fontAlgn="base" hangingPunct="1">
              <a:spcBef>
                <a:spcPct val="0"/>
              </a:spcBef>
              <a:spcAft>
                <a:spcPct val="0"/>
              </a:spcAft>
              <a:defRPr sz="4400">
                <a:solidFill>
                  <a:schemeClr val="tx1"/>
                </a:solidFill>
                <a:latin typeface="Calibri" pitchFamily="34" charset="0"/>
              </a:defRPr>
            </a:lvl7pPr>
            <a:lvl8pPr marL="1371600" algn="ctr" defTabSz="457200" rtl="0" eaLnBrk="1" fontAlgn="base" hangingPunct="1">
              <a:spcBef>
                <a:spcPct val="0"/>
              </a:spcBef>
              <a:spcAft>
                <a:spcPct val="0"/>
              </a:spcAft>
              <a:defRPr sz="4400">
                <a:solidFill>
                  <a:schemeClr val="tx1"/>
                </a:solidFill>
                <a:latin typeface="Calibri" pitchFamily="34" charset="0"/>
              </a:defRPr>
            </a:lvl8pPr>
            <a:lvl9pPr marL="1828800" algn="ctr" defTabSz="457200" rtl="0" eaLnBrk="1" fontAlgn="base" hangingPunct="1">
              <a:spcBef>
                <a:spcPct val="0"/>
              </a:spcBef>
              <a:spcAft>
                <a:spcPct val="0"/>
              </a:spcAft>
              <a:defRPr sz="4400">
                <a:solidFill>
                  <a:schemeClr val="tx1"/>
                </a:solidFill>
                <a:latin typeface="Calibri" pitchFamily="34" charset="0"/>
              </a:defRPr>
            </a:lvl9pPr>
          </a:lstStyle>
          <a:p>
            <a:r>
              <a:rPr lang="en-US" dirty="0"/>
              <a:t>Matrix coding queries</a:t>
            </a:r>
          </a:p>
        </p:txBody>
      </p:sp>
      <p:pic>
        <p:nvPicPr>
          <p:cNvPr id="5" name="Picture 4">
            <a:extLst>
              <a:ext uri="{FF2B5EF4-FFF2-40B4-BE49-F238E27FC236}">
                <a16:creationId xmlns:a16="http://schemas.microsoft.com/office/drawing/2014/main" id="{A91153FD-D14F-6941-BCFD-5A6113556B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1075" y="333755"/>
            <a:ext cx="1369336" cy="1848603"/>
          </a:xfrm>
          <a:prstGeom prst="rect">
            <a:avLst/>
          </a:prstGeom>
        </p:spPr>
      </p:pic>
      <p:sp>
        <p:nvSpPr>
          <p:cNvPr id="2" name="Rectangle 1">
            <a:extLst>
              <a:ext uri="{FF2B5EF4-FFF2-40B4-BE49-F238E27FC236}">
                <a16:creationId xmlns:a16="http://schemas.microsoft.com/office/drawing/2014/main" id="{BB3144EB-5426-4E4D-864D-B1EA7BB7F8E4}"/>
              </a:ext>
            </a:extLst>
          </p:cNvPr>
          <p:cNvSpPr/>
          <p:nvPr/>
        </p:nvSpPr>
        <p:spPr>
          <a:xfrm>
            <a:off x="5940152" y="2492258"/>
            <a:ext cx="2664296" cy="2246769"/>
          </a:xfrm>
          <a:prstGeom prst="rect">
            <a:avLst/>
          </a:prstGeom>
          <a:ln>
            <a:solidFill>
              <a:schemeClr val="accent1"/>
            </a:solidFill>
          </a:ln>
        </p:spPr>
        <p:txBody>
          <a:bodyPr wrap="square">
            <a:spAutoFit/>
          </a:bodyPr>
          <a:lstStyle/>
          <a:p>
            <a:r>
              <a:rPr lang="en-US" sz="2000" dirty="0"/>
              <a:t>Code(s) X Code(s)</a:t>
            </a:r>
          </a:p>
          <a:p>
            <a:r>
              <a:rPr lang="en-US" sz="2000" dirty="0"/>
              <a:t>Code(s) X Attributes</a:t>
            </a:r>
          </a:p>
          <a:p>
            <a:r>
              <a:rPr lang="en-US" sz="2000" dirty="0"/>
              <a:t>Code(s) X Cases</a:t>
            </a:r>
          </a:p>
          <a:p>
            <a:r>
              <a:rPr lang="en-US" sz="2000" dirty="0"/>
              <a:t>Codes(s) X Files</a:t>
            </a:r>
          </a:p>
          <a:p>
            <a:r>
              <a:rPr lang="en-US" sz="2000" dirty="0"/>
              <a:t>…</a:t>
            </a:r>
          </a:p>
          <a:p>
            <a:r>
              <a:rPr lang="en-US" sz="2000" dirty="0"/>
              <a:t>…</a:t>
            </a:r>
          </a:p>
          <a:p>
            <a:r>
              <a:rPr lang="en-US" sz="2000" dirty="0"/>
              <a:t>…</a:t>
            </a:r>
          </a:p>
        </p:txBody>
      </p:sp>
    </p:spTree>
    <p:extLst>
      <p:ext uri="{BB962C8B-B14F-4D97-AF65-F5344CB8AC3E}">
        <p14:creationId xmlns:p14="http://schemas.microsoft.com/office/powerpoint/2010/main" val="4570486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87624" y="404664"/>
            <a:ext cx="8229600" cy="1143000"/>
          </a:xfrm>
        </p:spPr>
        <p:txBody>
          <a:bodyPr/>
          <a:lstStyle/>
          <a:p>
            <a:r>
              <a:rPr lang="en-CA" dirty="0"/>
              <a:t>Nodes AND 1 attribute</a:t>
            </a:r>
            <a:endParaRPr lang="en-US" dirty="0"/>
          </a:p>
        </p:txBody>
      </p:sp>
      <p:pic>
        <p:nvPicPr>
          <p:cNvPr id="10" name="Picture 9">
            <a:extLst>
              <a:ext uri="{FF2B5EF4-FFF2-40B4-BE49-F238E27FC236}">
                <a16:creationId xmlns:a16="http://schemas.microsoft.com/office/drawing/2014/main" id="{1EB027CE-07E2-0B4E-9C7E-B439447DAC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96" y="1916832"/>
            <a:ext cx="9144000" cy="3033555"/>
          </a:xfrm>
          <a:prstGeom prst="rect">
            <a:avLst/>
          </a:prstGeom>
        </p:spPr>
      </p:pic>
      <p:sp>
        <p:nvSpPr>
          <p:cNvPr id="11" name="Oval 10">
            <a:extLst>
              <a:ext uri="{FF2B5EF4-FFF2-40B4-BE49-F238E27FC236}">
                <a16:creationId xmlns:a16="http://schemas.microsoft.com/office/drawing/2014/main" id="{BAF5EB47-9366-F945-9720-50E8A97861B2}"/>
              </a:ext>
            </a:extLst>
          </p:cNvPr>
          <p:cNvSpPr/>
          <p:nvPr/>
        </p:nvSpPr>
        <p:spPr>
          <a:xfrm>
            <a:off x="8820472" y="3717032"/>
            <a:ext cx="323528" cy="1228745"/>
          </a:xfrm>
          <a:prstGeom prst="ellipse">
            <a:avLst/>
          </a:prstGeom>
          <a:noFill/>
          <a:ln w="2222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62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2F91E-07C3-1947-85FA-A2832EAF6CC4}"/>
              </a:ext>
            </a:extLst>
          </p:cNvPr>
          <p:cNvSpPr>
            <a:spLocks noGrp="1"/>
          </p:cNvSpPr>
          <p:nvPr>
            <p:ph type="title"/>
          </p:nvPr>
        </p:nvSpPr>
        <p:spPr>
          <a:xfrm>
            <a:off x="1187624" y="300196"/>
            <a:ext cx="8229600" cy="1143000"/>
          </a:xfrm>
        </p:spPr>
        <p:txBody>
          <a:bodyPr/>
          <a:lstStyle/>
          <a:p>
            <a:r>
              <a:rPr lang="en-CA" dirty="0"/>
              <a:t>Nodes AND 1 attribute</a:t>
            </a:r>
            <a:endParaRPr lang="en-US" dirty="0"/>
          </a:p>
        </p:txBody>
      </p:sp>
      <p:pic>
        <p:nvPicPr>
          <p:cNvPr id="5" name="Content Placeholder 4">
            <a:extLst>
              <a:ext uri="{FF2B5EF4-FFF2-40B4-BE49-F238E27FC236}">
                <a16:creationId xmlns:a16="http://schemas.microsoft.com/office/drawing/2014/main" id="{B0851736-F0FF-AF4B-B00D-65B38F90D6A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43608" y="1196752"/>
            <a:ext cx="7200800" cy="5501275"/>
          </a:xfrm>
        </p:spPr>
      </p:pic>
      <p:cxnSp>
        <p:nvCxnSpPr>
          <p:cNvPr id="9" name="Straight Arrow Connector 8">
            <a:extLst>
              <a:ext uri="{FF2B5EF4-FFF2-40B4-BE49-F238E27FC236}">
                <a16:creationId xmlns:a16="http://schemas.microsoft.com/office/drawing/2014/main" id="{B65F59B0-CB15-464A-B4D5-6E5CAE5C2584}"/>
              </a:ext>
            </a:extLst>
          </p:cNvPr>
          <p:cNvCxnSpPr/>
          <p:nvPr/>
        </p:nvCxnSpPr>
        <p:spPr>
          <a:xfrm flipH="1">
            <a:off x="8326420" y="3356992"/>
            <a:ext cx="494052" cy="0"/>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85450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D7DBD-E042-4FCB-ADC5-0250CCFDD5F4}"/>
              </a:ext>
            </a:extLst>
          </p:cNvPr>
          <p:cNvSpPr>
            <a:spLocks noGrp="1"/>
          </p:cNvSpPr>
          <p:nvPr>
            <p:ph type="title"/>
          </p:nvPr>
        </p:nvSpPr>
        <p:spPr/>
        <p:txBody>
          <a:bodyPr/>
          <a:lstStyle/>
          <a:p>
            <a:r>
              <a:rPr lang="en-US" dirty="0"/>
              <a:t>Task 2</a:t>
            </a:r>
          </a:p>
        </p:txBody>
      </p:sp>
      <p:sp>
        <p:nvSpPr>
          <p:cNvPr id="3" name="Content Placeholder 2">
            <a:extLst>
              <a:ext uri="{FF2B5EF4-FFF2-40B4-BE49-F238E27FC236}">
                <a16:creationId xmlns:a16="http://schemas.microsoft.com/office/drawing/2014/main" id="{41D663AB-694F-47D7-9549-C3C095E3A872}"/>
              </a:ext>
            </a:extLst>
          </p:cNvPr>
          <p:cNvSpPr>
            <a:spLocks noGrp="1"/>
          </p:cNvSpPr>
          <p:nvPr>
            <p:ph idx="1"/>
          </p:nvPr>
        </p:nvSpPr>
        <p:spPr>
          <a:xfrm>
            <a:off x="228600" y="1556792"/>
            <a:ext cx="8686800" cy="4525963"/>
          </a:xfrm>
        </p:spPr>
        <p:txBody>
          <a:bodyPr/>
          <a:lstStyle/>
          <a:p>
            <a:r>
              <a:rPr lang="en-US" dirty="0"/>
              <a:t>Close NVIVO and re-open it.</a:t>
            </a:r>
          </a:p>
          <a:p>
            <a:r>
              <a:rPr lang="en-US" dirty="0"/>
              <a:t>Create a Sample Project.</a:t>
            </a:r>
          </a:p>
          <a:p>
            <a:r>
              <a:rPr lang="en-US" dirty="0"/>
              <a:t>Run Matrix, Crosstab, and Coding queries</a:t>
            </a:r>
          </a:p>
        </p:txBody>
      </p:sp>
    </p:spTree>
    <p:extLst>
      <p:ext uri="{BB962C8B-B14F-4D97-AF65-F5344CB8AC3E}">
        <p14:creationId xmlns:p14="http://schemas.microsoft.com/office/powerpoint/2010/main" val="2087634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3792"/>
            <a:ext cx="8229600" cy="1143000"/>
          </a:xfrm>
        </p:spPr>
        <p:txBody>
          <a:bodyPr/>
          <a:lstStyle/>
          <a:p>
            <a:r>
              <a:rPr lang="en-US" dirty="0"/>
              <a:t>Getting NVivo</a:t>
            </a:r>
          </a:p>
        </p:txBody>
      </p:sp>
      <p:sp>
        <p:nvSpPr>
          <p:cNvPr id="3" name="Content Placeholder 2"/>
          <p:cNvSpPr>
            <a:spLocks noGrp="1"/>
          </p:cNvSpPr>
          <p:nvPr>
            <p:ph idx="1"/>
          </p:nvPr>
        </p:nvSpPr>
        <p:spPr>
          <a:xfrm>
            <a:off x="644584" y="1556792"/>
            <a:ext cx="8028384" cy="4104456"/>
          </a:xfrm>
        </p:spPr>
        <p:txBody>
          <a:bodyPr>
            <a:normAutofit fontScale="85000" lnSpcReduction="10000"/>
          </a:bodyPr>
          <a:lstStyle/>
          <a:p>
            <a:pPr>
              <a:spcAft>
                <a:spcPts val="2400"/>
              </a:spcAft>
            </a:pPr>
            <a:r>
              <a:rPr lang="en-US" sz="2700" dirty="0"/>
              <a:t>UBC Library has NVivo on its computers (Room 217 and 218)</a:t>
            </a:r>
          </a:p>
          <a:p>
            <a:pPr>
              <a:spcAft>
                <a:spcPts val="2400"/>
              </a:spcAft>
            </a:pPr>
            <a:r>
              <a:rPr lang="en-US" sz="2700" dirty="0"/>
              <a:t>From Nov. 21, 2016, NVivo is available to </a:t>
            </a:r>
            <a:br>
              <a:rPr lang="en-US" sz="2700" dirty="0"/>
            </a:br>
            <a:r>
              <a:rPr lang="en-US" sz="2700" dirty="0"/>
              <a:t>UBC students, faculty and staff </a:t>
            </a:r>
            <a:br>
              <a:rPr lang="en-US" sz="2700" dirty="0"/>
            </a:br>
            <a:r>
              <a:rPr lang="en-US" sz="2700" dirty="0"/>
              <a:t>Instructions</a:t>
            </a:r>
            <a:r>
              <a:rPr lang="en-US" sz="2600" dirty="0"/>
              <a:t>: </a:t>
            </a:r>
            <a:r>
              <a:rPr lang="en-US" sz="2400" dirty="0">
                <a:hlinkClick r:id="rId2"/>
              </a:rPr>
              <a:t>https://it.ubc.ca/services/desktop-print-services/software-licensing/nvivo-pro-software</a:t>
            </a:r>
            <a:r>
              <a:rPr lang="en-US" sz="2600" dirty="0"/>
              <a:t> </a:t>
            </a:r>
          </a:p>
          <a:p>
            <a:pPr>
              <a:spcAft>
                <a:spcPts val="2400"/>
              </a:spcAft>
            </a:pPr>
            <a:r>
              <a:rPr lang="en-US" sz="2600" dirty="0"/>
              <a:t>For new students, go to the following link</a:t>
            </a:r>
            <a:r>
              <a:rPr lang="en-US" sz="2600" dirty="0">
                <a:sym typeface="Wingdings" pitchFamily="2" charset="2"/>
              </a:rPr>
              <a:t> (google- </a:t>
            </a:r>
            <a:r>
              <a:rPr lang="en-US" sz="2600" dirty="0">
                <a:sym typeface="Wingdings" pitchFamily="2" charset="2"/>
                <a:hlinkClick r:id="rId3"/>
              </a:rPr>
              <a:t>UBC On the Hub</a:t>
            </a:r>
            <a:r>
              <a:rPr lang="en-US" sz="2600" dirty="0">
                <a:sym typeface="Wingdings" pitchFamily="2" charset="2"/>
              </a:rPr>
              <a:t>)</a:t>
            </a:r>
            <a:r>
              <a:rPr lang="en-US" sz="2600" dirty="0"/>
              <a:t> </a:t>
            </a:r>
          </a:p>
          <a:p>
            <a:pPr>
              <a:spcAft>
                <a:spcPts val="2400"/>
              </a:spcAft>
            </a:pPr>
            <a:r>
              <a:rPr lang="en-US" sz="2700" dirty="0"/>
              <a:t>14-day free trial available to anyone at: </a:t>
            </a:r>
            <a:r>
              <a:rPr lang="en-US" sz="2400" dirty="0">
                <a:hlinkClick r:id="rId4"/>
              </a:rPr>
              <a:t>http://www.qsrinternational.com/trial-nvivo</a:t>
            </a:r>
            <a:endParaRPr lang="en-US" sz="2600" dirty="0"/>
          </a:p>
        </p:txBody>
      </p:sp>
    </p:spTree>
    <p:extLst>
      <p:ext uri="{BB962C8B-B14F-4D97-AF65-F5344CB8AC3E}">
        <p14:creationId xmlns:p14="http://schemas.microsoft.com/office/powerpoint/2010/main" val="6298292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13792"/>
            <a:ext cx="8229600" cy="1143000"/>
          </a:xfrm>
        </p:spPr>
        <p:txBody>
          <a:bodyPr/>
          <a:lstStyle/>
          <a:p>
            <a:r>
              <a:rPr lang="en-CA" dirty="0"/>
              <a:t>Visualizations in NVivo</a:t>
            </a:r>
          </a:p>
        </p:txBody>
      </p:sp>
      <p:sp>
        <p:nvSpPr>
          <p:cNvPr id="2" name="Content Placeholder 1"/>
          <p:cNvSpPr>
            <a:spLocks noGrp="1"/>
          </p:cNvSpPr>
          <p:nvPr>
            <p:ph idx="1"/>
          </p:nvPr>
        </p:nvSpPr>
        <p:spPr>
          <a:xfrm>
            <a:off x="539552" y="1844825"/>
            <a:ext cx="7993534" cy="4032447"/>
          </a:xfrm>
        </p:spPr>
        <p:txBody>
          <a:bodyPr>
            <a:normAutofit/>
          </a:bodyPr>
          <a:lstStyle/>
          <a:p>
            <a:pPr marL="571500" lvl="1" indent="-514350" algn="just">
              <a:spcAft>
                <a:spcPts val="1800"/>
              </a:spcAft>
              <a:buFont typeface="Wingdings" panose="05000000000000000000" pitchFamily="2" charset="2"/>
              <a:buChar char="ü"/>
            </a:pPr>
            <a:r>
              <a:rPr lang="en-US" b="1" dirty="0"/>
              <a:t>Get started</a:t>
            </a:r>
          </a:p>
          <a:p>
            <a:pPr marL="571500" lvl="1" indent="-514350" algn="just">
              <a:spcAft>
                <a:spcPts val="1800"/>
              </a:spcAft>
              <a:buFont typeface="Wingdings" panose="05000000000000000000" pitchFamily="2" charset="2"/>
              <a:buChar char="ü"/>
            </a:pPr>
            <a:r>
              <a:rPr lang="en-US" b="1" dirty="0"/>
              <a:t>Research design and data collection</a:t>
            </a:r>
          </a:p>
          <a:p>
            <a:pPr marL="571500" lvl="1" indent="-514350" algn="just">
              <a:spcAft>
                <a:spcPts val="1800"/>
              </a:spcAft>
              <a:buFont typeface="Wingdings" panose="05000000000000000000" pitchFamily="2" charset="2"/>
              <a:buChar char="ü"/>
            </a:pPr>
            <a:r>
              <a:rPr lang="en-US" b="1" dirty="0"/>
              <a:t>Data analysis (coding)</a:t>
            </a:r>
          </a:p>
          <a:p>
            <a:pPr marL="571500" lvl="1" indent="-514350" algn="just">
              <a:spcAft>
                <a:spcPts val="1800"/>
              </a:spcAft>
              <a:buFont typeface="Wingdings" panose="05000000000000000000" pitchFamily="2" charset="2"/>
              <a:buChar char="ü"/>
            </a:pPr>
            <a:r>
              <a:rPr lang="en-US" b="1" dirty="0"/>
              <a:t>Final write-up</a:t>
            </a:r>
            <a:endParaRPr lang="es-ES_tradnl" u="sng" dirty="0"/>
          </a:p>
        </p:txBody>
      </p:sp>
      <p:sp>
        <p:nvSpPr>
          <p:cNvPr id="3" name="Slide Number Placeholder 2"/>
          <p:cNvSpPr>
            <a:spLocks noGrp="1"/>
          </p:cNvSpPr>
          <p:nvPr>
            <p:ph type="sldNum" sz="quarter" idx="4294967295"/>
          </p:nvPr>
        </p:nvSpPr>
        <p:spPr>
          <a:xfrm>
            <a:off x="0" y="6249988"/>
            <a:ext cx="1162050" cy="365125"/>
          </a:xfrm>
          <a:prstGeom prst="rect">
            <a:avLst/>
          </a:prstGeom>
        </p:spPr>
        <p:txBody>
          <a:bodyPr/>
          <a:lstStyle/>
          <a:p>
            <a:fld id="{EF7C5FA4-2D20-48BA-BEAD-C078EE72CB10}" type="slidenum">
              <a:rPr lang="es-ES" smtClean="0"/>
              <a:pPr/>
              <a:t>30</a:t>
            </a:fld>
            <a:endParaRPr lang="es-ES"/>
          </a:p>
        </p:txBody>
      </p:sp>
      <p:sp>
        <p:nvSpPr>
          <p:cNvPr id="5" name="TextBox 4"/>
          <p:cNvSpPr txBox="1"/>
          <p:nvPr/>
        </p:nvSpPr>
        <p:spPr>
          <a:xfrm>
            <a:off x="1771577" y="2383346"/>
            <a:ext cx="184666" cy="369332"/>
          </a:xfrm>
          <a:prstGeom prst="rect">
            <a:avLst/>
          </a:prstGeom>
          <a:noFill/>
        </p:spPr>
        <p:txBody>
          <a:bodyPr wrap="none" rtlCol="0">
            <a:spAutoFit/>
          </a:bodyPr>
          <a:lstStyle/>
          <a:p>
            <a:endParaRPr lang="en-CA" dirty="0"/>
          </a:p>
        </p:txBody>
      </p:sp>
      <p:sp>
        <p:nvSpPr>
          <p:cNvPr id="6" name="TextBox 5"/>
          <p:cNvSpPr txBox="1"/>
          <p:nvPr/>
        </p:nvSpPr>
        <p:spPr>
          <a:xfrm>
            <a:off x="6156176" y="5507940"/>
            <a:ext cx="2699364" cy="369332"/>
          </a:xfrm>
          <a:prstGeom prst="rect">
            <a:avLst/>
          </a:prstGeom>
          <a:noFill/>
        </p:spPr>
        <p:txBody>
          <a:bodyPr wrap="none" rtlCol="0">
            <a:spAutoFit/>
          </a:bodyPr>
          <a:lstStyle/>
          <a:p>
            <a:r>
              <a:rPr lang="en-CA" dirty="0"/>
              <a:t>Source: QSR International</a:t>
            </a:r>
          </a:p>
        </p:txBody>
      </p:sp>
    </p:spTree>
    <p:extLst>
      <p:ext uri="{BB962C8B-B14F-4D97-AF65-F5344CB8AC3E}">
        <p14:creationId xmlns:p14="http://schemas.microsoft.com/office/powerpoint/2010/main" val="3990147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13792"/>
            <a:ext cx="8229600" cy="1143000"/>
          </a:xfrm>
        </p:spPr>
        <p:txBody>
          <a:bodyPr/>
          <a:lstStyle/>
          <a:p>
            <a:r>
              <a:rPr lang="en-CA" dirty="0">
                <a:hlinkClick r:id="rId3"/>
              </a:rPr>
              <a:t>Visualizations in NVivo</a:t>
            </a:r>
            <a:endParaRPr lang="en-CA" dirty="0"/>
          </a:p>
        </p:txBody>
      </p:sp>
      <p:sp>
        <p:nvSpPr>
          <p:cNvPr id="2" name="Content Placeholder 1"/>
          <p:cNvSpPr>
            <a:spLocks noGrp="1"/>
          </p:cNvSpPr>
          <p:nvPr>
            <p:ph idx="1"/>
          </p:nvPr>
        </p:nvSpPr>
        <p:spPr>
          <a:xfrm>
            <a:off x="321851" y="1556792"/>
            <a:ext cx="7993534" cy="4032447"/>
          </a:xfrm>
        </p:spPr>
        <p:txBody>
          <a:bodyPr>
            <a:normAutofit fontScale="92500" lnSpcReduction="20000"/>
          </a:bodyPr>
          <a:lstStyle/>
          <a:p>
            <a:pPr marL="571500" lvl="1" indent="-514350" algn="just">
              <a:spcAft>
                <a:spcPts val="2400"/>
              </a:spcAft>
              <a:buFont typeface="Wingdings" panose="05000000000000000000" pitchFamily="2" charset="2"/>
              <a:buChar char="ü"/>
            </a:pPr>
            <a:r>
              <a:rPr lang="en-US" sz="2500" u="sng" dirty="0">
                <a:hlinkClick r:id="rId4"/>
              </a:rPr>
              <a:t>Charts</a:t>
            </a:r>
            <a:endParaRPr lang="en-US" sz="2500" u="sng" dirty="0"/>
          </a:p>
          <a:p>
            <a:pPr marL="571500" lvl="1" indent="-514350" algn="just">
              <a:spcAft>
                <a:spcPts val="2400"/>
              </a:spcAft>
              <a:buFont typeface="Wingdings" panose="05000000000000000000" pitchFamily="2" charset="2"/>
              <a:buChar char="ü"/>
            </a:pPr>
            <a:r>
              <a:rPr lang="en-US" sz="2500" u="sng" dirty="0">
                <a:hlinkClick r:id="rId5"/>
              </a:rPr>
              <a:t>Hierarchy charts</a:t>
            </a:r>
            <a:endParaRPr lang="en-US" sz="2500" u="sng" dirty="0"/>
          </a:p>
          <a:p>
            <a:pPr marL="571500" lvl="1" indent="-514350" algn="just">
              <a:spcAft>
                <a:spcPts val="2400"/>
              </a:spcAft>
              <a:buFont typeface="Wingdings" panose="05000000000000000000" pitchFamily="2" charset="2"/>
              <a:buChar char="ü"/>
            </a:pPr>
            <a:r>
              <a:rPr lang="en-US" sz="2500" u="sng" dirty="0">
                <a:hlinkClick r:id="rId6"/>
              </a:rPr>
              <a:t>Mind maps</a:t>
            </a:r>
            <a:endParaRPr lang="en-US" sz="2500" u="sng" dirty="0"/>
          </a:p>
          <a:p>
            <a:pPr marL="571500" lvl="1" indent="-514350" algn="just">
              <a:spcAft>
                <a:spcPts val="2400"/>
              </a:spcAft>
              <a:buFont typeface="Wingdings" panose="05000000000000000000" pitchFamily="2" charset="2"/>
              <a:buChar char="ü"/>
            </a:pPr>
            <a:r>
              <a:rPr lang="en-US" sz="2500" u="sng" dirty="0">
                <a:hlinkClick r:id="rId7"/>
              </a:rPr>
              <a:t>Concept maps</a:t>
            </a:r>
            <a:endParaRPr lang="en-US" sz="2500" u="sng" dirty="0"/>
          </a:p>
          <a:p>
            <a:pPr marL="571500" lvl="1" indent="-514350" algn="just">
              <a:spcAft>
                <a:spcPts val="2400"/>
              </a:spcAft>
              <a:buFont typeface="Wingdings" panose="05000000000000000000" pitchFamily="2" charset="2"/>
              <a:buChar char="ü"/>
            </a:pPr>
            <a:r>
              <a:rPr lang="en-US" sz="2500" u="sng" dirty="0">
                <a:hlinkClick r:id="rId8"/>
              </a:rPr>
              <a:t>Project maps</a:t>
            </a:r>
            <a:r>
              <a:rPr lang="en-US" sz="2500" dirty="0"/>
              <a:t> 										        	 (not available 													   on </a:t>
            </a:r>
            <a:r>
              <a:rPr lang="en-US" sz="2500" dirty="0">
                <a:hlinkClick r:id="rId9"/>
              </a:rPr>
              <a:t>MAC</a:t>
            </a:r>
            <a:r>
              <a:rPr lang="en-US" sz="2500" dirty="0"/>
              <a:t>)</a:t>
            </a:r>
            <a:endParaRPr lang="en-US" sz="2500" u="sng" dirty="0"/>
          </a:p>
          <a:p>
            <a:pPr marL="57150" lvl="1" indent="0" algn="just">
              <a:spcAft>
                <a:spcPts val="2400"/>
              </a:spcAft>
              <a:buNone/>
            </a:pPr>
            <a:endParaRPr lang="en-US" sz="2500" u="sng" dirty="0"/>
          </a:p>
        </p:txBody>
      </p:sp>
      <p:sp>
        <p:nvSpPr>
          <p:cNvPr id="3" name="Slide Number Placeholder 2"/>
          <p:cNvSpPr>
            <a:spLocks noGrp="1"/>
          </p:cNvSpPr>
          <p:nvPr>
            <p:ph type="sldNum" sz="quarter" idx="4294967295"/>
          </p:nvPr>
        </p:nvSpPr>
        <p:spPr>
          <a:xfrm>
            <a:off x="0" y="6249988"/>
            <a:ext cx="1162050" cy="365125"/>
          </a:xfrm>
          <a:prstGeom prst="rect">
            <a:avLst/>
          </a:prstGeom>
        </p:spPr>
        <p:txBody>
          <a:bodyPr/>
          <a:lstStyle/>
          <a:p>
            <a:fld id="{EF7C5FA4-2D20-48BA-BEAD-C078EE72CB10}" type="slidenum">
              <a:rPr lang="es-ES" smtClean="0"/>
              <a:pPr/>
              <a:t>31</a:t>
            </a:fld>
            <a:endParaRPr lang="es-ES"/>
          </a:p>
        </p:txBody>
      </p:sp>
      <p:sp>
        <p:nvSpPr>
          <p:cNvPr id="5" name="TextBox 4"/>
          <p:cNvSpPr txBox="1"/>
          <p:nvPr/>
        </p:nvSpPr>
        <p:spPr>
          <a:xfrm>
            <a:off x="1804968" y="2279979"/>
            <a:ext cx="184666" cy="369332"/>
          </a:xfrm>
          <a:prstGeom prst="rect">
            <a:avLst/>
          </a:prstGeom>
          <a:noFill/>
        </p:spPr>
        <p:txBody>
          <a:bodyPr wrap="none" rtlCol="0">
            <a:spAutoFit/>
          </a:bodyPr>
          <a:lstStyle/>
          <a:p>
            <a:endParaRPr lang="en-CA" dirty="0"/>
          </a:p>
        </p:txBody>
      </p:sp>
      <p:sp>
        <p:nvSpPr>
          <p:cNvPr id="6" name="TextBox 5"/>
          <p:cNvSpPr txBox="1"/>
          <p:nvPr/>
        </p:nvSpPr>
        <p:spPr>
          <a:xfrm>
            <a:off x="6156176" y="5507940"/>
            <a:ext cx="2699364" cy="369332"/>
          </a:xfrm>
          <a:prstGeom prst="rect">
            <a:avLst/>
          </a:prstGeom>
          <a:noFill/>
        </p:spPr>
        <p:txBody>
          <a:bodyPr wrap="none" rtlCol="0">
            <a:spAutoFit/>
          </a:bodyPr>
          <a:lstStyle/>
          <a:p>
            <a:r>
              <a:rPr lang="en-CA" dirty="0"/>
              <a:t>Source: QSR International</a:t>
            </a:r>
          </a:p>
        </p:txBody>
      </p:sp>
      <p:pic>
        <p:nvPicPr>
          <p:cNvPr id="1026" name="Picture 2" descr="Example of a chart.">
            <a:extLst>
              <a:ext uri="{FF2B5EF4-FFF2-40B4-BE49-F238E27FC236}">
                <a16:creationId xmlns:a16="http://schemas.microsoft.com/office/drawing/2014/main" id="{2D1446C0-B3C2-4A19-8D73-2428D738B15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45151" y="1487601"/>
            <a:ext cx="1283948" cy="5445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xample of a hierarchy chart.">
            <a:extLst>
              <a:ext uri="{FF2B5EF4-FFF2-40B4-BE49-F238E27FC236}">
                <a16:creationId xmlns:a16="http://schemas.microsoft.com/office/drawing/2014/main" id="{244C555C-7A43-47FF-8C85-F420BC1C408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517028" y="2388946"/>
            <a:ext cx="658525" cy="4104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xample of a Mind Map.">
            <a:extLst>
              <a:ext uri="{FF2B5EF4-FFF2-40B4-BE49-F238E27FC236}">
                <a16:creationId xmlns:a16="http://schemas.microsoft.com/office/drawing/2014/main" id="{605644AF-CCF7-44EF-93CB-A4AAD22A74D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77322" y="3077576"/>
            <a:ext cx="1381125" cy="5429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xample of a Concept map.">
            <a:extLst>
              <a:ext uri="{FF2B5EF4-FFF2-40B4-BE49-F238E27FC236}">
                <a16:creationId xmlns:a16="http://schemas.microsoft.com/office/drawing/2014/main" id="{A0BE6337-6E40-4157-A43A-034711AF66F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88451" y="3772393"/>
            <a:ext cx="1230167" cy="63629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Example of a Project map.">
            <a:extLst>
              <a:ext uri="{FF2B5EF4-FFF2-40B4-BE49-F238E27FC236}">
                <a16:creationId xmlns:a16="http://schemas.microsoft.com/office/drawing/2014/main" id="{65EC8316-5479-49E1-89C3-4A2DF7ED09B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45386" y="4560578"/>
            <a:ext cx="1230167" cy="116229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43BB3A1-BDEC-4ABD-A3C0-1701367D12B2}"/>
              </a:ext>
            </a:extLst>
          </p:cNvPr>
          <p:cNvSpPr/>
          <p:nvPr/>
        </p:nvSpPr>
        <p:spPr>
          <a:xfrm>
            <a:off x="4461375" y="1556792"/>
            <a:ext cx="5040560" cy="2323713"/>
          </a:xfrm>
          <a:prstGeom prst="rect">
            <a:avLst/>
          </a:prstGeom>
        </p:spPr>
        <p:txBody>
          <a:bodyPr wrap="square">
            <a:spAutoFit/>
          </a:bodyPr>
          <a:lstStyle/>
          <a:p>
            <a:pPr marL="571500" lvl="1" indent="-514350" algn="just">
              <a:spcAft>
                <a:spcPts val="1800"/>
              </a:spcAft>
              <a:buFont typeface="Wingdings" panose="05000000000000000000" pitchFamily="2" charset="2"/>
              <a:buChar char="ü"/>
            </a:pPr>
            <a:r>
              <a:rPr lang="en-US" sz="2500" u="sng" dirty="0">
                <a:hlinkClick r:id="rId15"/>
              </a:rPr>
              <a:t>Comparison diagrams</a:t>
            </a:r>
            <a:endParaRPr lang="en-US" sz="2500" u="sng" dirty="0"/>
          </a:p>
          <a:p>
            <a:pPr marL="571500" lvl="1" indent="-514350" algn="just">
              <a:spcAft>
                <a:spcPts val="1800"/>
              </a:spcAft>
              <a:buFont typeface="Wingdings" panose="05000000000000000000" pitchFamily="2" charset="2"/>
              <a:buChar char="ü"/>
            </a:pPr>
            <a:endParaRPr lang="en-US" sz="2500" u="sng" dirty="0">
              <a:hlinkClick r:id="rId16"/>
            </a:endParaRPr>
          </a:p>
          <a:p>
            <a:pPr marL="571500" lvl="1" indent="-514350" algn="just">
              <a:spcAft>
                <a:spcPts val="1800"/>
              </a:spcAft>
              <a:buFont typeface="Wingdings" panose="05000000000000000000" pitchFamily="2" charset="2"/>
              <a:buChar char="ü"/>
            </a:pPr>
            <a:endParaRPr lang="en-US" sz="2500" u="sng" dirty="0">
              <a:hlinkClick r:id="rId16"/>
            </a:endParaRPr>
          </a:p>
          <a:p>
            <a:pPr marL="571500" lvl="1" indent="-514350" algn="just">
              <a:spcAft>
                <a:spcPts val="1800"/>
              </a:spcAft>
              <a:buFont typeface="Wingdings" panose="05000000000000000000" pitchFamily="2" charset="2"/>
              <a:buChar char="ü"/>
            </a:pPr>
            <a:r>
              <a:rPr lang="en-US" sz="2500" u="sng" dirty="0">
                <a:hlinkClick r:id="rId16"/>
              </a:rPr>
              <a:t>Explore diagrams</a:t>
            </a:r>
            <a:endParaRPr lang="es-ES_tradnl" sz="2500" u="sng" dirty="0"/>
          </a:p>
        </p:txBody>
      </p:sp>
      <p:pic>
        <p:nvPicPr>
          <p:cNvPr id="1036" name="Picture 12" descr="Example of a comparison diagram.">
            <a:extLst>
              <a:ext uri="{FF2B5EF4-FFF2-40B4-BE49-F238E27FC236}">
                <a16:creationId xmlns:a16="http://schemas.microsoft.com/office/drawing/2014/main" id="{66F968C5-18B5-4825-B0F4-4819E7F58A3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85841" y="2102882"/>
            <a:ext cx="2762250" cy="115252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Example for an Explore diagram.">
            <a:extLst>
              <a:ext uri="{FF2B5EF4-FFF2-40B4-BE49-F238E27FC236}">
                <a16:creationId xmlns:a16="http://schemas.microsoft.com/office/drawing/2014/main" id="{10D18812-1B24-41B1-8360-CEC09B55B7C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652980" y="3903682"/>
            <a:ext cx="2578346" cy="1449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60088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D7DBD-E042-4FCB-ADC5-0250CCFDD5F4}"/>
              </a:ext>
            </a:extLst>
          </p:cNvPr>
          <p:cNvSpPr>
            <a:spLocks noGrp="1"/>
          </p:cNvSpPr>
          <p:nvPr>
            <p:ph type="title"/>
          </p:nvPr>
        </p:nvSpPr>
        <p:spPr/>
        <p:txBody>
          <a:bodyPr/>
          <a:lstStyle/>
          <a:p>
            <a:r>
              <a:rPr lang="en-US" dirty="0"/>
              <a:t>Task 3</a:t>
            </a:r>
          </a:p>
        </p:txBody>
      </p:sp>
      <p:sp>
        <p:nvSpPr>
          <p:cNvPr id="3" name="Content Placeholder 2">
            <a:extLst>
              <a:ext uri="{FF2B5EF4-FFF2-40B4-BE49-F238E27FC236}">
                <a16:creationId xmlns:a16="http://schemas.microsoft.com/office/drawing/2014/main" id="{41D663AB-694F-47D7-9549-C3C095E3A872}"/>
              </a:ext>
            </a:extLst>
          </p:cNvPr>
          <p:cNvSpPr>
            <a:spLocks noGrp="1"/>
          </p:cNvSpPr>
          <p:nvPr>
            <p:ph idx="1"/>
          </p:nvPr>
        </p:nvSpPr>
        <p:spPr>
          <a:xfrm>
            <a:off x="228600" y="1556792"/>
            <a:ext cx="8686800" cy="4525963"/>
          </a:xfrm>
        </p:spPr>
        <p:txBody>
          <a:bodyPr/>
          <a:lstStyle/>
          <a:p>
            <a:r>
              <a:rPr lang="en-US" dirty="0"/>
              <a:t>Using the sample project:</a:t>
            </a:r>
          </a:p>
          <a:p>
            <a:pPr lvl="1"/>
            <a:r>
              <a:rPr lang="en-US" dirty="0"/>
              <a:t>Explore various saved visualizations in the Maps section.</a:t>
            </a:r>
          </a:p>
          <a:p>
            <a:pPr lvl="1"/>
            <a:r>
              <a:rPr lang="en-US" dirty="0"/>
              <a:t>Explore Charts (Chart Wizard and Hierarchy Chart)</a:t>
            </a:r>
          </a:p>
          <a:p>
            <a:endParaRPr lang="en-US" dirty="0"/>
          </a:p>
        </p:txBody>
      </p:sp>
    </p:spTree>
    <p:extLst>
      <p:ext uri="{BB962C8B-B14F-4D97-AF65-F5344CB8AC3E}">
        <p14:creationId xmlns:p14="http://schemas.microsoft.com/office/powerpoint/2010/main" val="4101081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518C4-E42A-0E41-9073-188B73AA87FB}"/>
              </a:ext>
            </a:extLst>
          </p:cNvPr>
          <p:cNvSpPr>
            <a:spLocks noGrp="1"/>
          </p:cNvSpPr>
          <p:nvPr>
            <p:ph type="title"/>
          </p:nvPr>
        </p:nvSpPr>
        <p:spPr>
          <a:xfrm>
            <a:off x="433802" y="476672"/>
            <a:ext cx="8229600" cy="778098"/>
          </a:xfrm>
        </p:spPr>
        <p:txBody>
          <a:bodyPr/>
          <a:lstStyle/>
          <a:p>
            <a:r>
              <a:rPr lang="en-US" dirty="0"/>
              <a:t>Crosstab queries</a:t>
            </a:r>
          </a:p>
        </p:txBody>
      </p:sp>
      <p:sp>
        <p:nvSpPr>
          <p:cNvPr id="3" name="Content Placeholder 2">
            <a:extLst>
              <a:ext uri="{FF2B5EF4-FFF2-40B4-BE49-F238E27FC236}">
                <a16:creationId xmlns:a16="http://schemas.microsoft.com/office/drawing/2014/main" id="{FF3A7C84-9247-A54C-97E2-0E5644A73019}"/>
              </a:ext>
            </a:extLst>
          </p:cNvPr>
          <p:cNvSpPr>
            <a:spLocks noGrp="1"/>
          </p:cNvSpPr>
          <p:nvPr>
            <p:ph idx="1"/>
          </p:nvPr>
        </p:nvSpPr>
        <p:spPr>
          <a:xfrm>
            <a:off x="459669" y="1556793"/>
            <a:ext cx="4400363" cy="4032448"/>
          </a:xfrm>
        </p:spPr>
        <p:txBody>
          <a:bodyPr/>
          <a:lstStyle/>
          <a:p>
            <a:r>
              <a:rPr lang="en-US" sz="1800" dirty="0"/>
              <a:t>Adds a 2</a:t>
            </a:r>
            <a:r>
              <a:rPr lang="en-US" sz="1800" baseline="30000" dirty="0"/>
              <a:t>nd</a:t>
            </a:r>
            <a:r>
              <a:rPr lang="en-US" sz="1800" dirty="0"/>
              <a:t> layer (</a:t>
            </a:r>
            <a:r>
              <a:rPr lang="en-US" sz="1800" b="1" i="1" u="sng" dirty="0">
                <a:solidFill>
                  <a:srgbClr val="FF0000"/>
                </a:solidFill>
              </a:rPr>
              <a:t>attribute</a:t>
            </a:r>
            <a:r>
              <a:rPr lang="en-US" sz="1800" dirty="0"/>
              <a:t> within an </a:t>
            </a:r>
            <a:r>
              <a:rPr lang="en-US" sz="1800" b="1" i="1" u="sng" dirty="0">
                <a:solidFill>
                  <a:srgbClr val="00B0F0"/>
                </a:solidFill>
              </a:rPr>
              <a:t>attribute</a:t>
            </a:r>
            <a:r>
              <a:rPr lang="en-US" sz="1800" dirty="0"/>
              <a:t>)</a:t>
            </a:r>
          </a:p>
          <a:p>
            <a:r>
              <a:rPr lang="en-US" sz="1800" dirty="0"/>
              <a:t>Quicker and friendlier</a:t>
            </a:r>
          </a:p>
          <a:p>
            <a:r>
              <a:rPr lang="en-US" sz="1800" dirty="0"/>
              <a:t>For example: </a:t>
            </a:r>
          </a:p>
          <a:p>
            <a:r>
              <a:rPr lang="en-US" sz="1800" dirty="0"/>
              <a:t>Check how coding is distributed across the cases, or different types of cases in your project</a:t>
            </a:r>
          </a:p>
          <a:p>
            <a:pPr lvl="1"/>
            <a:r>
              <a:rPr lang="en-US" sz="1800" dirty="0"/>
              <a:t>Check </a:t>
            </a:r>
            <a:r>
              <a:rPr lang="en-US" sz="1800" u="sng" dirty="0"/>
              <a:t>how often</a:t>
            </a:r>
            <a:r>
              <a:rPr lang="en-US" sz="1800" dirty="0"/>
              <a:t> </a:t>
            </a:r>
            <a:r>
              <a:rPr lang="en-US" sz="1800" b="1" i="1" u="sng" dirty="0">
                <a:solidFill>
                  <a:srgbClr val="FF0000"/>
                </a:solidFill>
              </a:rPr>
              <a:t>female and male </a:t>
            </a:r>
            <a:r>
              <a:rPr lang="en-US" sz="1800" dirty="0"/>
              <a:t>interview respondents </a:t>
            </a:r>
            <a:r>
              <a:rPr lang="en-US" sz="1800" b="1" i="1" u="sng" dirty="0">
                <a:solidFill>
                  <a:srgbClr val="00B0F0"/>
                </a:solidFill>
              </a:rPr>
              <a:t>with different educational levels</a:t>
            </a:r>
            <a:r>
              <a:rPr lang="en-US" sz="1800" b="1" i="1" dirty="0">
                <a:solidFill>
                  <a:srgbClr val="00B0F0"/>
                </a:solidFill>
              </a:rPr>
              <a:t> </a:t>
            </a:r>
            <a:r>
              <a:rPr lang="en-US" sz="1800" dirty="0"/>
              <a:t>refer to a particular topic or issue </a:t>
            </a:r>
            <a:r>
              <a:rPr lang="en-US" sz="1800" b="1" i="1" u="sng" dirty="0">
                <a:solidFill>
                  <a:srgbClr val="00B050"/>
                </a:solidFill>
              </a:rPr>
              <a:t>(node/s)</a:t>
            </a:r>
            <a:r>
              <a:rPr lang="en-US" sz="1800" dirty="0"/>
              <a:t>.</a:t>
            </a:r>
          </a:p>
          <a:p>
            <a:pPr marL="0" indent="0">
              <a:buNone/>
            </a:pPr>
            <a:endParaRPr lang="en-US" sz="1800" dirty="0"/>
          </a:p>
        </p:txBody>
      </p:sp>
      <p:pic>
        <p:nvPicPr>
          <p:cNvPr id="6" name="Picture 5">
            <a:extLst>
              <a:ext uri="{FF2B5EF4-FFF2-40B4-BE49-F238E27FC236}">
                <a16:creationId xmlns:a16="http://schemas.microsoft.com/office/drawing/2014/main" id="{C7C086C0-C68B-A943-9D22-C7B7895B65E9}"/>
              </a:ext>
            </a:extLst>
          </p:cNvPr>
          <p:cNvPicPr>
            <a:picLocks noChangeAspect="1"/>
          </p:cNvPicPr>
          <p:nvPr/>
        </p:nvPicPr>
        <p:blipFill rotWithShape="1">
          <a:blip r:embed="rId3">
            <a:extLst>
              <a:ext uri="{28A0092B-C50C-407E-A947-70E740481C1C}">
                <a14:useLocalDpi xmlns:a14="http://schemas.microsoft.com/office/drawing/2010/main" val="0"/>
              </a:ext>
            </a:extLst>
          </a:blip>
          <a:srcRect t="8723"/>
          <a:stretch/>
        </p:blipFill>
        <p:spPr>
          <a:xfrm>
            <a:off x="7231002" y="526000"/>
            <a:ext cx="1652598" cy="1750871"/>
          </a:xfrm>
          <a:prstGeom prst="rect">
            <a:avLst/>
          </a:prstGeom>
        </p:spPr>
      </p:pic>
      <p:sp>
        <p:nvSpPr>
          <p:cNvPr id="4" name="TextBox 3">
            <a:extLst>
              <a:ext uri="{FF2B5EF4-FFF2-40B4-BE49-F238E27FC236}">
                <a16:creationId xmlns:a16="http://schemas.microsoft.com/office/drawing/2014/main" id="{CB7DDAB6-99BC-49D2-8DCC-5DA12EB8A6EE}"/>
              </a:ext>
            </a:extLst>
          </p:cNvPr>
          <p:cNvSpPr txBox="1"/>
          <p:nvPr/>
        </p:nvSpPr>
        <p:spPr>
          <a:xfrm>
            <a:off x="4825323" y="3388351"/>
            <a:ext cx="2808312" cy="369332"/>
          </a:xfrm>
          <a:prstGeom prst="rect">
            <a:avLst/>
          </a:prstGeom>
          <a:noFill/>
        </p:spPr>
        <p:txBody>
          <a:bodyPr wrap="square" rtlCol="0">
            <a:spAutoFit/>
          </a:bodyPr>
          <a:lstStyle/>
          <a:p>
            <a:r>
              <a:rPr lang="en-US" b="1" i="1" u="sng" dirty="0">
                <a:solidFill>
                  <a:srgbClr val="FF0000"/>
                </a:solidFill>
              </a:rPr>
              <a:t>(sub attribute=gender)</a:t>
            </a:r>
            <a:endParaRPr lang="en-US" dirty="0">
              <a:solidFill>
                <a:srgbClr val="FF0000"/>
              </a:solidFill>
            </a:endParaRPr>
          </a:p>
        </p:txBody>
      </p:sp>
      <p:sp>
        <p:nvSpPr>
          <p:cNvPr id="7" name="TextBox 6">
            <a:extLst>
              <a:ext uri="{FF2B5EF4-FFF2-40B4-BE49-F238E27FC236}">
                <a16:creationId xmlns:a16="http://schemas.microsoft.com/office/drawing/2014/main" id="{2CCCFF0E-9BAA-4906-97A8-3BA456DFAA62}"/>
              </a:ext>
            </a:extLst>
          </p:cNvPr>
          <p:cNvSpPr txBox="1"/>
          <p:nvPr/>
        </p:nvSpPr>
        <p:spPr>
          <a:xfrm>
            <a:off x="4893044" y="4222832"/>
            <a:ext cx="3207348" cy="646331"/>
          </a:xfrm>
          <a:prstGeom prst="rect">
            <a:avLst/>
          </a:prstGeom>
          <a:noFill/>
        </p:spPr>
        <p:txBody>
          <a:bodyPr wrap="square" rtlCol="0">
            <a:spAutoFit/>
          </a:bodyPr>
          <a:lstStyle/>
          <a:p>
            <a:r>
              <a:rPr lang="en-US" b="1" i="1" u="sng" dirty="0">
                <a:solidFill>
                  <a:srgbClr val="00B0F0"/>
                </a:solidFill>
              </a:rPr>
              <a:t>(main attribute=educational level)</a:t>
            </a:r>
            <a:endParaRPr lang="en-US" dirty="0"/>
          </a:p>
        </p:txBody>
      </p:sp>
      <p:cxnSp>
        <p:nvCxnSpPr>
          <p:cNvPr id="9" name="Straight Arrow Connector 8">
            <a:extLst>
              <a:ext uri="{FF2B5EF4-FFF2-40B4-BE49-F238E27FC236}">
                <a16:creationId xmlns:a16="http://schemas.microsoft.com/office/drawing/2014/main" id="{995F3DF7-F89D-472F-87E5-AF3107F719D8}"/>
              </a:ext>
            </a:extLst>
          </p:cNvPr>
          <p:cNvCxnSpPr/>
          <p:nvPr/>
        </p:nvCxnSpPr>
        <p:spPr>
          <a:xfrm flipH="1">
            <a:off x="4338621" y="3573017"/>
            <a:ext cx="466757" cy="1753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2BACAE44-78DA-4510-8359-AB7176999186}"/>
              </a:ext>
            </a:extLst>
          </p:cNvPr>
          <p:cNvCxnSpPr>
            <a:cxnSpLocks/>
          </p:cNvCxnSpPr>
          <p:nvPr/>
        </p:nvCxnSpPr>
        <p:spPr>
          <a:xfrm flipH="1" flipV="1">
            <a:off x="4315223" y="4344035"/>
            <a:ext cx="544809" cy="1424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28131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026FDB1-5DD6-F74C-B14F-CFEF51403119}"/>
              </a:ext>
            </a:extLst>
          </p:cNvPr>
          <p:cNvSpPr>
            <a:spLocks noGrp="1"/>
          </p:cNvSpPr>
          <p:nvPr>
            <p:ph type="title"/>
          </p:nvPr>
        </p:nvSpPr>
        <p:spPr>
          <a:xfrm>
            <a:off x="1187624" y="332656"/>
            <a:ext cx="8229600" cy="1143000"/>
          </a:xfrm>
        </p:spPr>
        <p:txBody>
          <a:bodyPr/>
          <a:lstStyle/>
          <a:p>
            <a:r>
              <a:rPr lang="en-CA" dirty="0"/>
              <a:t>Nodes AND 2 attributes</a:t>
            </a:r>
            <a:endParaRPr lang="en-US" dirty="0"/>
          </a:p>
        </p:txBody>
      </p:sp>
      <p:pic>
        <p:nvPicPr>
          <p:cNvPr id="6" name="Content Placeholder 5">
            <a:extLst>
              <a:ext uri="{FF2B5EF4-FFF2-40B4-BE49-F238E27FC236}">
                <a16:creationId xmlns:a16="http://schemas.microsoft.com/office/drawing/2014/main" id="{B2833106-1DE0-9748-81DA-D6AD2503AB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856" y="1471600"/>
            <a:ext cx="8229600" cy="4199320"/>
          </a:xfrm>
        </p:spPr>
      </p:pic>
      <p:sp>
        <p:nvSpPr>
          <p:cNvPr id="9" name="Oval 8">
            <a:extLst>
              <a:ext uri="{FF2B5EF4-FFF2-40B4-BE49-F238E27FC236}">
                <a16:creationId xmlns:a16="http://schemas.microsoft.com/office/drawing/2014/main" id="{2E622D60-0A8A-CA48-80D1-2237B3EDBB2D}"/>
              </a:ext>
            </a:extLst>
          </p:cNvPr>
          <p:cNvSpPr/>
          <p:nvPr/>
        </p:nvSpPr>
        <p:spPr>
          <a:xfrm>
            <a:off x="8424936" y="3284984"/>
            <a:ext cx="323528" cy="1228745"/>
          </a:xfrm>
          <a:prstGeom prst="ellipse">
            <a:avLst/>
          </a:prstGeom>
          <a:noFill/>
          <a:ln w="2222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1258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E6A371-D6B6-2947-BB3F-2E82FEB565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2099" y="980728"/>
            <a:ext cx="6459801" cy="5622678"/>
          </a:xfrm>
          <a:prstGeom prst="rect">
            <a:avLst/>
          </a:prstGeom>
        </p:spPr>
      </p:pic>
      <p:cxnSp>
        <p:nvCxnSpPr>
          <p:cNvPr id="8" name="Straight Arrow Connector 7">
            <a:extLst>
              <a:ext uri="{FF2B5EF4-FFF2-40B4-BE49-F238E27FC236}">
                <a16:creationId xmlns:a16="http://schemas.microsoft.com/office/drawing/2014/main" id="{E6BD1FC7-325F-DD4D-A7B2-42915061832B}"/>
              </a:ext>
            </a:extLst>
          </p:cNvPr>
          <p:cNvCxnSpPr/>
          <p:nvPr/>
        </p:nvCxnSpPr>
        <p:spPr>
          <a:xfrm flipH="1">
            <a:off x="7812360" y="3140968"/>
            <a:ext cx="494052" cy="0"/>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sp>
        <p:nvSpPr>
          <p:cNvPr id="13" name="Title 1">
            <a:extLst>
              <a:ext uri="{FF2B5EF4-FFF2-40B4-BE49-F238E27FC236}">
                <a16:creationId xmlns:a16="http://schemas.microsoft.com/office/drawing/2014/main" id="{CB1DCFCB-A11D-A244-B761-BF3D2C4E1F6F}"/>
              </a:ext>
            </a:extLst>
          </p:cNvPr>
          <p:cNvSpPr>
            <a:spLocks noGrp="1"/>
          </p:cNvSpPr>
          <p:nvPr>
            <p:ph type="title"/>
          </p:nvPr>
        </p:nvSpPr>
        <p:spPr>
          <a:xfrm>
            <a:off x="1187624" y="332656"/>
            <a:ext cx="8229600" cy="1143000"/>
          </a:xfrm>
        </p:spPr>
        <p:txBody>
          <a:bodyPr/>
          <a:lstStyle/>
          <a:p>
            <a:r>
              <a:rPr lang="en-CA" dirty="0"/>
              <a:t>Nodes AND attributes</a:t>
            </a:r>
            <a:endParaRPr lang="en-US" dirty="0"/>
          </a:p>
        </p:txBody>
      </p:sp>
    </p:spTree>
    <p:extLst>
      <p:ext uri="{BB962C8B-B14F-4D97-AF65-F5344CB8AC3E}">
        <p14:creationId xmlns:p14="http://schemas.microsoft.com/office/powerpoint/2010/main" val="31670083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D7DBD-E042-4FCB-ADC5-0250CCFDD5F4}"/>
              </a:ext>
            </a:extLst>
          </p:cNvPr>
          <p:cNvSpPr>
            <a:spLocks noGrp="1"/>
          </p:cNvSpPr>
          <p:nvPr>
            <p:ph type="title"/>
          </p:nvPr>
        </p:nvSpPr>
        <p:spPr/>
        <p:txBody>
          <a:bodyPr/>
          <a:lstStyle/>
          <a:p>
            <a:r>
              <a:rPr lang="en-US" dirty="0"/>
              <a:t>Task 3</a:t>
            </a:r>
          </a:p>
        </p:txBody>
      </p:sp>
      <p:sp>
        <p:nvSpPr>
          <p:cNvPr id="3" name="Content Placeholder 2">
            <a:extLst>
              <a:ext uri="{FF2B5EF4-FFF2-40B4-BE49-F238E27FC236}">
                <a16:creationId xmlns:a16="http://schemas.microsoft.com/office/drawing/2014/main" id="{41D663AB-694F-47D7-9549-C3C095E3A872}"/>
              </a:ext>
            </a:extLst>
          </p:cNvPr>
          <p:cNvSpPr>
            <a:spLocks noGrp="1"/>
          </p:cNvSpPr>
          <p:nvPr>
            <p:ph idx="1"/>
          </p:nvPr>
        </p:nvSpPr>
        <p:spPr>
          <a:xfrm>
            <a:off x="228600" y="1556792"/>
            <a:ext cx="8686800" cy="4525963"/>
          </a:xfrm>
        </p:spPr>
        <p:txBody>
          <a:bodyPr/>
          <a:lstStyle/>
          <a:p>
            <a:r>
              <a:rPr lang="en-US" dirty="0"/>
              <a:t>In the Sample Project:</a:t>
            </a:r>
          </a:p>
          <a:p>
            <a:pPr lvl="1"/>
            <a:r>
              <a:rPr lang="en-US" dirty="0"/>
              <a:t>Run Cross-tab queries</a:t>
            </a:r>
          </a:p>
          <a:p>
            <a:r>
              <a:rPr lang="en-US" dirty="0"/>
              <a:t>What findings did you find?</a:t>
            </a:r>
          </a:p>
          <a:p>
            <a:pPr marL="0" indent="0">
              <a:buNone/>
            </a:pPr>
            <a:endParaRPr lang="en-US" dirty="0"/>
          </a:p>
        </p:txBody>
      </p:sp>
    </p:spTree>
    <p:extLst>
      <p:ext uri="{BB962C8B-B14F-4D97-AF65-F5344CB8AC3E}">
        <p14:creationId xmlns:p14="http://schemas.microsoft.com/office/powerpoint/2010/main" val="2553812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961" y="1773617"/>
            <a:ext cx="5452803" cy="2103724"/>
          </a:xfrm>
        </p:spPr>
        <p:txBody>
          <a:bodyPr/>
          <a:lstStyle/>
          <a:p>
            <a:r>
              <a:rPr lang="en-US" sz="2200" dirty="0"/>
              <a:t>Ask </a:t>
            </a:r>
            <a:r>
              <a:rPr lang="en-US" sz="2200" u="sng" dirty="0"/>
              <a:t>any</a:t>
            </a:r>
            <a:r>
              <a:rPr lang="en-US" sz="2200" dirty="0"/>
              <a:t> question and immediately get references (no tables).</a:t>
            </a:r>
          </a:p>
          <a:p>
            <a:pPr lvl="1"/>
            <a:r>
              <a:rPr lang="en-US" sz="1800" dirty="0"/>
              <a:t>Get all the references of female participants </a:t>
            </a:r>
            <a:r>
              <a:rPr lang="en-US" sz="1800" b="1" u="sng" dirty="0">
                <a:solidFill>
                  <a:srgbClr val="00B0F0"/>
                </a:solidFill>
              </a:rPr>
              <a:t>(</a:t>
            </a:r>
            <a:r>
              <a:rPr lang="en-US" sz="1800" b="1" i="1" u="sng" dirty="0">
                <a:solidFill>
                  <a:srgbClr val="00B0F0"/>
                </a:solidFill>
              </a:rPr>
              <a:t>attribute/s=gender, value/s=female</a:t>
            </a:r>
            <a:r>
              <a:rPr lang="en-US" sz="1800" b="1" u="sng" dirty="0">
                <a:solidFill>
                  <a:srgbClr val="00B0F0"/>
                </a:solidFill>
              </a:rPr>
              <a:t>) </a:t>
            </a:r>
            <a:r>
              <a:rPr lang="en-US" sz="1800" dirty="0"/>
              <a:t>that relate to a particular topic or issue (</a:t>
            </a:r>
            <a:r>
              <a:rPr lang="en-US" sz="1800" b="1" i="1" u="sng" dirty="0">
                <a:solidFill>
                  <a:srgbClr val="FF0000"/>
                </a:solidFill>
              </a:rPr>
              <a:t>node/s</a:t>
            </a:r>
            <a:r>
              <a:rPr lang="en-US" sz="1800" dirty="0"/>
              <a:t>).</a:t>
            </a:r>
          </a:p>
          <a:p>
            <a:r>
              <a:rPr lang="en-US" sz="2200" dirty="0"/>
              <a:t>You can use more than one node or attribute or case…</a:t>
            </a:r>
          </a:p>
        </p:txBody>
      </p:sp>
      <p:sp>
        <p:nvSpPr>
          <p:cNvPr id="4" name="Title 1"/>
          <p:cNvSpPr txBox="1">
            <a:spLocks/>
          </p:cNvSpPr>
          <p:nvPr/>
        </p:nvSpPr>
        <p:spPr>
          <a:xfrm>
            <a:off x="609600" y="427038"/>
            <a:ext cx="8229600" cy="1143000"/>
          </a:xfrm>
          <a:prstGeom prst="rect">
            <a:avLst/>
          </a:prstGeom>
        </p:spPr>
        <p:txBody>
          <a:bodyPr vert="horz"/>
          <a:lstStyle>
            <a:lvl1pPr algn="ctr" defTabSz="457200" rtl="0" eaLnBrk="1" fontAlgn="base" hangingPunct="1">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Calibri" pitchFamily="34" charset="0"/>
              </a:defRPr>
            </a:lvl6pPr>
            <a:lvl7pPr marL="914400" algn="ctr" defTabSz="457200" rtl="0" eaLnBrk="1" fontAlgn="base" hangingPunct="1">
              <a:spcBef>
                <a:spcPct val="0"/>
              </a:spcBef>
              <a:spcAft>
                <a:spcPct val="0"/>
              </a:spcAft>
              <a:defRPr sz="4400">
                <a:solidFill>
                  <a:schemeClr val="tx1"/>
                </a:solidFill>
                <a:latin typeface="Calibri" pitchFamily="34" charset="0"/>
              </a:defRPr>
            </a:lvl7pPr>
            <a:lvl8pPr marL="1371600" algn="ctr" defTabSz="457200" rtl="0" eaLnBrk="1" fontAlgn="base" hangingPunct="1">
              <a:spcBef>
                <a:spcPct val="0"/>
              </a:spcBef>
              <a:spcAft>
                <a:spcPct val="0"/>
              </a:spcAft>
              <a:defRPr sz="4400">
                <a:solidFill>
                  <a:schemeClr val="tx1"/>
                </a:solidFill>
                <a:latin typeface="Calibri" pitchFamily="34" charset="0"/>
              </a:defRPr>
            </a:lvl8pPr>
            <a:lvl9pPr marL="1828800" algn="ctr" defTabSz="457200" rtl="0" eaLnBrk="1" fontAlgn="base" hangingPunct="1">
              <a:spcBef>
                <a:spcPct val="0"/>
              </a:spcBef>
              <a:spcAft>
                <a:spcPct val="0"/>
              </a:spcAft>
              <a:defRPr sz="4400">
                <a:solidFill>
                  <a:schemeClr val="tx1"/>
                </a:solidFill>
                <a:latin typeface="Calibri" pitchFamily="34" charset="0"/>
              </a:defRPr>
            </a:lvl9pPr>
          </a:lstStyle>
          <a:p>
            <a:r>
              <a:rPr lang="en-US" dirty="0"/>
              <a:t>Coding queries</a:t>
            </a:r>
          </a:p>
        </p:txBody>
      </p:sp>
      <p:pic>
        <p:nvPicPr>
          <p:cNvPr id="6" name="Picture 5">
            <a:extLst>
              <a:ext uri="{FF2B5EF4-FFF2-40B4-BE49-F238E27FC236}">
                <a16:creationId xmlns:a16="http://schemas.microsoft.com/office/drawing/2014/main" id="{286D3A94-A808-4B82-9DE2-D0EE09404318}"/>
              </a:ext>
            </a:extLst>
          </p:cNvPr>
          <p:cNvPicPr>
            <a:picLocks noChangeAspect="1"/>
          </p:cNvPicPr>
          <p:nvPr/>
        </p:nvPicPr>
        <p:blipFill>
          <a:blip r:embed="rId2"/>
          <a:stretch>
            <a:fillRect/>
          </a:stretch>
        </p:blipFill>
        <p:spPr>
          <a:xfrm>
            <a:off x="7164288" y="223459"/>
            <a:ext cx="1494751" cy="2103724"/>
          </a:xfrm>
          <a:prstGeom prst="rect">
            <a:avLst/>
          </a:prstGeom>
        </p:spPr>
      </p:pic>
    </p:spTree>
    <p:extLst>
      <p:ext uri="{BB962C8B-B14F-4D97-AF65-F5344CB8AC3E}">
        <p14:creationId xmlns:p14="http://schemas.microsoft.com/office/powerpoint/2010/main" val="40939784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D7DBD-E042-4FCB-ADC5-0250CCFDD5F4}"/>
              </a:ext>
            </a:extLst>
          </p:cNvPr>
          <p:cNvSpPr>
            <a:spLocks noGrp="1"/>
          </p:cNvSpPr>
          <p:nvPr>
            <p:ph type="title"/>
          </p:nvPr>
        </p:nvSpPr>
        <p:spPr/>
        <p:txBody>
          <a:bodyPr/>
          <a:lstStyle/>
          <a:p>
            <a:r>
              <a:rPr lang="en-US" dirty="0"/>
              <a:t>Task 4</a:t>
            </a:r>
          </a:p>
        </p:txBody>
      </p:sp>
      <p:sp>
        <p:nvSpPr>
          <p:cNvPr id="3" name="Content Placeholder 2">
            <a:extLst>
              <a:ext uri="{FF2B5EF4-FFF2-40B4-BE49-F238E27FC236}">
                <a16:creationId xmlns:a16="http://schemas.microsoft.com/office/drawing/2014/main" id="{41D663AB-694F-47D7-9549-C3C095E3A872}"/>
              </a:ext>
            </a:extLst>
          </p:cNvPr>
          <p:cNvSpPr>
            <a:spLocks noGrp="1"/>
          </p:cNvSpPr>
          <p:nvPr>
            <p:ph idx="1"/>
          </p:nvPr>
        </p:nvSpPr>
        <p:spPr>
          <a:xfrm>
            <a:off x="228600" y="1556792"/>
            <a:ext cx="8686800" cy="4525963"/>
          </a:xfrm>
        </p:spPr>
        <p:txBody>
          <a:bodyPr/>
          <a:lstStyle/>
          <a:p>
            <a:r>
              <a:rPr lang="en-US" dirty="0"/>
              <a:t>In the Sample Project:</a:t>
            </a:r>
          </a:p>
          <a:p>
            <a:pPr lvl="1"/>
            <a:r>
              <a:rPr lang="en-US" dirty="0"/>
              <a:t>Run a coding query!</a:t>
            </a:r>
          </a:p>
          <a:p>
            <a:r>
              <a:rPr lang="en-US" dirty="0"/>
              <a:t>Learn how to find a reference in its original context.</a:t>
            </a:r>
          </a:p>
          <a:p>
            <a:r>
              <a:rPr lang="en-US" dirty="0"/>
              <a:t>What findings did you find?</a:t>
            </a:r>
          </a:p>
          <a:p>
            <a:pPr marL="0" indent="0">
              <a:buNone/>
            </a:pPr>
            <a:endParaRPr lang="en-US" dirty="0"/>
          </a:p>
        </p:txBody>
      </p:sp>
    </p:spTree>
    <p:extLst>
      <p:ext uri="{BB962C8B-B14F-4D97-AF65-F5344CB8AC3E}">
        <p14:creationId xmlns:p14="http://schemas.microsoft.com/office/powerpoint/2010/main" val="18665534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D7DBD-E042-4FCB-ADC5-0250CCFDD5F4}"/>
              </a:ext>
            </a:extLst>
          </p:cNvPr>
          <p:cNvSpPr>
            <a:spLocks noGrp="1"/>
          </p:cNvSpPr>
          <p:nvPr>
            <p:ph type="title"/>
          </p:nvPr>
        </p:nvSpPr>
        <p:spPr>
          <a:xfrm>
            <a:off x="1477888" y="341784"/>
            <a:ext cx="7486600" cy="1143000"/>
          </a:xfrm>
        </p:spPr>
        <p:txBody>
          <a:bodyPr/>
          <a:lstStyle/>
          <a:p>
            <a:r>
              <a:rPr lang="en-US" sz="3200" b="1" dirty="0"/>
              <a:t>NVIVO’s Usefulness for Literature Reviews</a:t>
            </a:r>
            <a:br>
              <a:rPr lang="en-US" sz="3200" b="1" dirty="0"/>
            </a:br>
            <a:r>
              <a:rPr lang="en-US" sz="3200" b="1" dirty="0"/>
              <a:t>(show example)</a:t>
            </a:r>
          </a:p>
        </p:txBody>
      </p:sp>
      <p:sp>
        <p:nvSpPr>
          <p:cNvPr id="3" name="Content Placeholder 2">
            <a:extLst>
              <a:ext uri="{FF2B5EF4-FFF2-40B4-BE49-F238E27FC236}">
                <a16:creationId xmlns:a16="http://schemas.microsoft.com/office/drawing/2014/main" id="{41D663AB-694F-47D7-9549-C3C095E3A872}"/>
              </a:ext>
            </a:extLst>
          </p:cNvPr>
          <p:cNvSpPr>
            <a:spLocks noGrp="1"/>
          </p:cNvSpPr>
          <p:nvPr>
            <p:ph idx="1"/>
          </p:nvPr>
        </p:nvSpPr>
        <p:spPr>
          <a:xfrm>
            <a:off x="228600" y="1556792"/>
            <a:ext cx="8686800" cy="4525963"/>
          </a:xfrm>
        </p:spPr>
        <p:txBody>
          <a:bodyPr/>
          <a:lstStyle/>
          <a:p>
            <a:r>
              <a:rPr lang="en-US" sz="2800" dirty="0"/>
              <a:t>Code for themes, definitions, findings, methodologies, stated gaps, epistemologies, locations (researchers, studies), etc.</a:t>
            </a:r>
            <a:endParaRPr lang="en-US" dirty="0"/>
          </a:p>
          <a:p>
            <a:endParaRPr lang="en-US" sz="2800" dirty="0"/>
          </a:p>
          <a:p>
            <a:pPr marL="0" indent="0">
              <a:buNone/>
            </a:pPr>
            <a:endParaRPr lang="en-US" sz="2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288" y="3140968"/>
            <a:ext cx="8839200" cy="2676525"/>
          </a:xfrm>
          <a:prstGeom prst="rect">
            <a:avLst/>
          </a:prstGeom>
        </p:spPr>
      </p:pic>
    </p:spTree>
    <p:extLst>
      <p:ext uri="{BB962C8B-B14F-4D97-AF65-F5344CB8AC3E}">
        <p14:creationId xmlns:p14="http://schemas.microsoft.com/office/powerpoint/2010/main" val="3792537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F7C36-DDAE-974B-9ED3-65CA44D323BE}"/>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9CDFA1F5-2F10-2C42-8482-88F040C0DA67}"/>
              </a:ext>
            </a:extLst>
          </p:cNvPr>
          <p:cNvSpPr>
            <a:spLocks noGrp="1"/>
          </p:cNvSpPr>
          <p:nvPr>
            <p:ph idx="1"/>
          </p:nvPr>
        </p:nvSpPr>
        <p:spPr>
          <a:xfrm>
            <a:off x="490165" y="1417638"/>
            <a:ext cx="8229600" cy="3163490"/>
          </a:xfrm>
        </p:spPr>
        <p:txBody>
          <a:bodyPr/>
          <a:lstStyle/>
          <a:p>
            <a:pPr marL="0" indent="0">
              <a:buNone/>
            </a:pPr>
            <a:r>
              <a:rPr lang="en-US" sz="2400" dirty="0"/>
              <a:t>By the end of this session, you will be able to:</a:t>
            </a:r>
          </a:p>
          <a:p>
            <a:r>
              <a:rPr lang="en-US" sz="2400" dirty="0"/>
              <a:t>Import datasets into NVivo</a:t>
            </a:r>
          </a:p>
          <a:p>
            <a:r>
              <a:rPr lang="en-US" sz="2400" dirty="0"/>
              <a:t>Work with close-ended and open-ended answers in NVivo</a:t>
            </a:r>
          </a:p>
          <a:p>
            <a:r>
              <a:rPr lang="en-US" sz="2400" dirty="0"/>
              <a:t>Query the data: </a:t>
            </a:r>
          </a:p>
          <a:p>
            <a:pPr lvl="1"/>
            <a:r>
              <a:rPr lang="en-US" sz="2400" dirty="0"/>
              <a:t>Matrix</a:t>
            </a:r>
          </a:p>
          <a:p>
            <a:pPr lvl="1"/>
            <a:r>
              <a:rPr lang="en-US" sz="2400" dirty="0"/>
              <a:t>Crosstab</a:t>
            </a:r>
          </a:p>
          <a:p>
            <a:pPr lvl="1"/>
            <a:r>
              <a:rPr lang="en-US" sz="2400" dirty="0"/>
              <a:t>Coding</a:t>
            </a:r>
          </a:p>
          <a:p>
            <a:r>
              <a:rPr lang="en-US" sz="2800" dirty="0"/>
              <a:t>Create visualizations in NVivo</a:t>
            </a:r>
          </a:p>
          <a:p>
            <a:pPr marL="0" indent="0">
              <a:buNone/>
            </a:pPr>
            <a:r>
              <a:rPr lang="en-US" sz="2400" dirty="0"/>
              <a:t>										</a:t>
            </a:r>
          </a:p>
        </p:txBody>
      </p:sp>
      <p:pic>
        <p:nvPicPr>
          <p:cNvPr id="5" name="Picture 4">
            <a:extLst>
              <a:ext uri="{FF2B5EF4-FFF2-40B4-BE49-F238E27FC236}">
                <a16:creationId xmlns:a16="http://schemas.microsoft.com/office/drawing/2014/main" id="{DADAF82F-1C4F-314C-9B4D-B6AAF229FB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2200" y="4373562"/>
            <a:ext cx="1905000" cy="1066800"/>
          </a:xfrm>
          <a:prstGeom prst="rect">
            <a:avLst/>
          </a:prstGeom>
        </p:spPr>
      </p:pic>
    </p:spTree>
    <p:extLst>
      <p:ext uri="{BB962C8B-B14F-4D97-AF65-F5344CB8AC3E}">
        <p14:creationId xmlns:p14="http://schemas.microsoft.com/office/powerpoint/2010/main" val="26557079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D7DBD-E042-4FCB-ADC5-0250CCFDD5F4}"/>
              </a:ext>
            </a:extLst>
          </p:cNvPr>
          <p:cNvSpPr>
            <a:spLocks noGrp="1"/>
          </p:cNvSpPr>
          <p:nvPr>
            <p:ph type="title"/>
          </p:nvPr>
        </p:nvSpPr>
        <p:spPr>
          <a:xfrm>
            <a:off x="1477888" y="341784"/>
            <a:ext cx="7486600" cy="1143000"/>
          </a:xfrm>
        </p:spPr>
        <p:txBody>
          <a:bodyPr/>
          <a:lstStyle/>
          <a:p>
            <a:r>
              <a:rPr lang="en-US" sz="3200" b="1" dirty="0"/>
              <a:t>NVIVO and Reference Managers</a:t>
            </a:r>
          </a:p>
        </p:txBody>
      </p:sp>
      <p:sp>
        <p:nvSpPr>
          <p:cNvPr id="3" name="Content Placeholder 2">
            <a:extLst>
              <a:ext uri="{FF2B5EF4-FFF2-40B4-BE49-F238E27FC236}">
                <a16:creationId xmlns:a16="http://schemas.microsoft.com/office/drawing/2014/main" id="{41D663AB-694F-47D7-9549-C3C095E3A872}"/>
              </a:ext>
            </a:extLst>
          </p:cNvPr>
          <p:cNvSpPr>
            <a:spLocks noGrp="1"/>
          </p:cNvSpPr>
          <p:nvPr>
            <p:ph idx="1"/>
          </p:nvPr>
        </p:nvSpPr>
        <p:spPr>
          <a:xfrm>
            <a:off x="179512" y="1268760"/>
            <a:ext cx="8686800" cy="4525963"/>
          </a:xfrm>
        </p:spPr>
        <p:txBody>
          <a:bodyPr/>
          <a:lstStyle/>
          <a:p>
            <a:r>
              <a:rPr lang="en-US" sz="2800" dirty="0"/>
              <a:t>You can import references from your reference manager:</a:t>
            </a:r>
          </a:p>
          <a:p>
            <a:pPr lvl="1"/>
            <a:r>
              <a:rPr lang="en-US" dirty="0" err="1"/>
              <a:t>Refworks</a:t>
            </a:r>
            <a:r>
              <a:rPr lang="en-US" dirty="0"/>
              <a:t>, </a:t>
            </a:r>
            <a:r>
              <a:rPr lang="en-US" dirty="0" err="1"/>
              <a:t>Mendeley</a:t>
            </a:r>
            <a:r>
              <a:rPr lang="en-US" dirty="0"/>
              <a:t>, </a:t>
            </a:r>
            <a:r>
              <a:rPr lang="en-US" dirty="0" err="1"/>
              <a:t>Zotero</a:t>
            </a:r>
            <a:r>
              <a:rPr lang="en-US" dirty="0"/>
              <a:t>, Endnote (xml, </a:t>
            </a:r>
            <a:r>
              <a:rPr lang="en-US" dirty="0" err="1"/>
              <a:t>ris</a:t>
            </a:r>
            <a:r>
              <a:rPr lang="en-US" dirty="0"/>
              <a:t>, txt)</a:t>
            </a:r>
          </a:p>
          <a:p>
            <a:r>
              <a:rPr lang="en-US" dirty="0"/>
              <a:t>Import notes, files (depending on the export)</a:t>
            </a:r>
          </a:p>
          <a:p>
            <a:r>
              <a:rPr lang="en-US" sz="2800" dirty="0"/>
              <a:t>Create attributes for: Author, Year, etc. (notes are imported as Memos) </a:t>
            </a:r>
          </a:p>
          <a:p>
            <a:r>
              <a:rPr lang="en-US" sz="2800" dirty="0"/>
              <a:t>Run queries:</a:t>
            </a:r>
          </a:p>
          <a:p>
            <a:pPr lvl="1"/>
            <a:r>
              <a:rPr lang="en-US" dirty="0"/>
              <a:t>How often was a topic discussed in the 90s as opposed to the 2000s?</a:t>
            </a:r>
          </a:p>
          <a:p>
            <a:endParaRPr lang="en-US" dirty="0"/>
          </a:p>
          <a:p>
            <a:pPr lvl="1"/>
            <a:endParaRPr lang="en-US" dirty="0"/>
          </a:p>
          <a:p>
            <a:pPr lvl="1"/>
            <a:endParaRPr lang="en-US" dirty="0"/>
          </a:p>
          <a:p>
            <a:endParaRPr lang="en-US" sz="2800" dirty="0"/>
          </a:p>
          <a:p>
            <a:pPr marL="0" indent="0">
              <a:buNone/>
            </a:pPr>
            <a:r>
              <a:rPr lang="en-US" sz="2800" dirty="0"/>
              <a:t>.</a:t>
            </a:r>
          </a:p>
        </p:txBody>
      </p:sp>
    </p:spTree>
    <p:extLst>
      <p:ext uri="{BB962C8B-B14F-4D97-AF65-F5344CB8AC3E}">
        <p14:creationId xmlns:p14="http://schemas.microsoft.com/office/powerpoint/2010/main" val="10148227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D7DBD-E042-4FCB-ADC5-0250CCFDD5F4}"/>
              </a:ext>
            </a:extLst>
          </p:cNvPr>
          <p:cNvSpPr>
            <a:spLocks noGrp="1"/>
          </p:cNvSpPr>
          <p:nvPr>
            <p:ph type="title"/>
          </p:nvPr>
        </p:nvSpPr>
        <p:spPr/>
        <p:txBody>
          <a:bodyPr/>
          <a:lstStyle/>
          <a:p>
            <a:r>
              <a:rPr lang="en-US" dirty="0"/>
              <a:t>Task 5</a:t>
            </a:r>
          </a:p>
        </p:txBody>
      </p:sp>
      <p:sp>
        <p:nvSpPr>
          <p:cNvPr id="3" name="Content Placeholder 2">
            <a:extLst>
              <a:ext uri="{FF2B5EF4-FFF2-40B4-BE49-F238E27FC236}">
                <a16:creationId xmlns:a16="http://schemas.microsoft.com/office/drawing/2014/main" id="{41D663AB-694F-47D7-9549-C3C095E3A872}"/>
              </a:ext>
            </a:extLst>
          </p:cNvPr>
          <p:cNvSpPr>
            <a:spLocks noGrp="1"/>
          </p:cNvSpPr>
          <p:nvPr>
            <p:ph idx="1"/>
          </p:nvPr>
        </p:nvSpPr>
        <p:spPr>
          <a:xfrm>
            <a:off x="228600" y="1556792"/>
            <a:ext cx="8686800" cy="4525963"/>
          </a:xfrm>
        </p:spPr>
        <p:txBody>
          <a:bodyPr/>
          <a:lstStyle/>
          <a:p>
            <a:r>
              <a:rPr lang="en-US" dirty="0"/>
              <a:t>Download a Mendeley .</a:t>
            </a:r>
            <a:r>
              <a:rPr lang="en-US" dirty="0" err="1"/>
              <a:t>ris</a:t>
            </a:r>
            <a:r>
              <a:rPr lang="en-US" dirty="0"/>
              <a:t> file from:</a:t>
            </a:r>
          </a:p>
          <a:p>
            <a:pPr lvl="1"/>
            <a:r>
              <a:rPr lang="en-US" dirty="0"/>
              <a:t>UBC Research Commons -&gt; NVIVO Part 2</a:t>
            </a:r>
          </a:p>
          <a:p>
            <a:pPr marL="457200" lvl="1" indent="0">
              <a:buNone/>
            </a:pPr>
            <a:r>
              <a:rPr lang="en-US" dirty="0"/>
              <a:t>  			-&gt; </a:t>
            </a:r>
            <a:r>
              <a:rPr lang="en-US" dirty="0">
                <a:hlinkClick r:id="rId2"/>
              </a:rPr>
              <a:t>Mendeley literature for Mac and PC</a:t>
            </a:r>
            <a:endParaRPr lang="en-US" dirty="0"/>
          </a:p>
          <a:p>
            <a:pPr marL="514350" indent="-457200">
              <a:buFont typeface="Arial" panose="020B0604020202020204" pitchFamily="34" charset="0"/>
              <a:buChar char="•"/>
            </a:pPr>
            <a:r>
              <a:rPr lang="en-US" dirty="0"/>
              <a:t>Import the .</a:t>
            </a:r>
            <a:r>
              <a:rPr lang="en-US" dirty="0" err="1"/>
              <a:t>ris</a:t>
            </a:r>
            <a:r>
              <a:rPr lang="en-US" dirty="0"/>
              <a:t> file.</a:t>
            </a:r>
          </a:p>
          <a:p>
            <a:pPr marL="0" indent="0">
              <a:buNone/>
            </a:pPr>
            <a:endParaRPr lang="en-US" dirty="0"/>
          </a:p>
        </p:txBody>
      </p:sp>
    </p:spTree>
    <p:extLst>
      <p:ext uri="{BB962C8B-B14F-4D97-AF65-F5344CB8AC3E}">
        <p14:creationId xmlns:p14="http://schemas.microsoft.com/office/powerpoint/2010/main" val="39249793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B14CE-11C3-4B25-BC08-5BB7EC427360}"/>
              </a:ext>
            </a:extLst>
          </p:cNvPr>
          <p:cNvSpPr>
            <a:spLocks noGrp="1"/>
          </p:cNvSpPr>
          <p:nvPr>
            <p:ph type="title"/>
          </p:nvPr>
        </p:nvSpPr>
        <p:spPr>
          <a:xfrm>
            <a:off x="914400" y="290968"/>
            <a:ext cx="8229600" cy="1143000"/>
          </a:xfrm>
        </p:spPr>
        <p:txBody>
          <a:bodyPr/>
          <a:lstStyle/>
          <a:p>
            <a:r>
              <a:rPr lang="en-US" sz="2800" dirty="0"/>
              <a:t>Match NVivo objects and their description</a:t>
            </a:r>
            <a:endParaRPr lang="en-CA" sz="2800" dirty="0"/>
          </a:p>
        </p:txBody>
      </p:sp>
      <p:sp>
        <p:nvSpPr>
          <p:cNvPr id="3" name="Content Placeholder 2">
            <a:extLst>
              <a:ext uri="{FF2B5EF4-FFF2-40B4-BE49-F238E27FC236}">
                <a16:creationId xmlns:a16="http://schemas.microsoft.com/office/drawing/2014/main" id="{5941A43E-7719-42F0-B7ED-F41D886F0E00}"/>
              </a:ext>
            </a:extLst>
          </p:cNvPr>
          <p:cNvSpPr>
            <a:spLocks noGrp="1"/>
          </p:cNvSpPr>
          <p:nvPr>
            <p:ph idx="1"/>
          </p:nvPr>
        </p:nvSpPr>
        <p:spPr>
          <a:xfrm>
            <a:off x="457200" y="1436350"/>
            <a:ext cx="2818656" cy="4525963"/>
          </a:xfrm>
        </p:spPr>
        <p:txBody>
          <a:bodyPr/>
          <a:lstStyle/>
          <a:p>
            <a:pPr marL="0" indent="0">
              <a:buNone/>
            </a:pPr>
            <a:r>
              <a:rPr lang="en-US" sz="2400" dirty="0"/>
              <a:t>Matrix coding    query</a:t>
            </a:r>
          </a:p>
          <a:p>
            <a:pPr marL="0" indent="0">
              <a:buNone/>
            </a:pPr>
            <a:endParaRPr lang="en-US" sz="2400" dirty="0"/>
          </a:p>
          <a:p>
            <a:pPr marL="0" indent="0">
              <a:buNone/>
            </a:pPr>
            <a:r>
              <a:rPr lang="en-US" sz="2400" dirty="0"/>
              <a:t>Crosstab query</a:t>
            </a:r>
          </a:p>
          <a:p>
            <a:pPr marL="0" indent="0">
              <a:buNone/>
            </a:pPr>
            <a:endParaRPr lang="en-US" sz="2400" dirty="0"/>
          </a:p>
          <a:p>
            <a:pPr marL="0" indent="0">
              <a:buNone/>
            </a:pPr>
            <a:r>
              <a:rPr lang="en-US" sz="2400" dirty="0"/>
              <a:t>Coding query</a:t>
            </a:r>
          </a:p>
          <a:p>
            <a:pPr marL="0" indent="0">
              <a:buNone/>
            </a:pPr>
            <a:endParaRPr lang="en-US" sz="2400" dirty="0"/>
          </a:p>
          <a:p>
            <a:pPr marL="0" indent="0">
              <a:buNone/>
            </a:pPr>
            <a:r>
              <a:rPr lang="en-US" sz="2400" dirty="0"/>
              <a:t>Concept map</a:t>
            </a:r>
          </a:p>
          <a:p>
            <a:pPr marL="0" indent="0">
              <a:buNone/>
            </a:pPr>
            <a:endParaRPr lang="en-US" sz="2400" dirty="0"/>
          </a:p>
          <a:p>
            <a:pPr marL="0" indent="0">
              <a:buNone/>
            </a:pPr>
            <a:r>
              <a:rPr lang="en-US" sz="2400" dirty="0"/>
              <a:t>Mind map</a:t>
            </a:r>
          </a:p>
          <a:p>
            <a:pPr marL="0" indent="0">
              <a:buNone/>
            </a:pPr>
            <a:endParaRPr lang="en-US" sz="2400" dirty="0"/>
          </a:p>
          <a:p>
            <a:pPr marL="0" indent="0">
              <a:buNone/>
            </a:pPr>
            <a:endParaRPr lang="en-US" sz="2400" dirty="0"/>
          </a:p>
          <a:p>
            <a:endParaRPr lang="en-US" sz="2400" dirty="0"/>
          </a:p>
          <a:p>
            <a:pPr marL="0" indent="0">
              <a:buNone/>
            </a:pPr>
            <a:endParaRPr lang="en-US" sz="2400" dirty="0"/>
          </a:p>
        </p:txBody>
      </p:sp>
      <p:sp>
        <p:nvSpPr>
          <p:cNvPr id="4" name="Content Placeholder 2">
            <a:extLst>
              <a:ext uri="{FF2B5EF4-FFF2-40B4-BE49-F238E27FC236}">
                <a16:creationId xmlns:a16="http://schemas.microsoft.com/office/drawing/2014/main" id="{1547C23B-F553-49C3-B210-049E07615BCA}"/>
              </a:ext>
            </a:extLst>
          </p:cNvPr>
          <p:cNvSpPr txBox="1">
            <a:spLocks/>
          </p:cNvSpPr>
          <p:nvPr/>
        </p:nvSpPr>
        <p:spPr>
          <a:xfrm>
            <a:off x="5821452" y="1709316"/>
            <a:ext cx="2999019" cy="571202"/>
          </a:xfrm>
          <a:prstGeom prst="rect">
            <a:avLst/>
          </a:prstGeom>
        </p:spPr>
        <p:txBody>
          <a:bodyPr vert="horz"/>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r>
              <a:rPr lang="en-US" sz="1600" dirty="0"/>
              <a:t>Finds a </a:t>
            </a:r>
            <a:r>
              <a:rPr lang="en-US" sz="1600" dirty="0">
                <a:solidFill>
                  <a:srgbClr val="FF0000"/>
                </a:solidFill>
              </a:rPr>
              <a:t>combination of items </a:t>
            </a:r>
            <a:r>
              <a:rPr lang="en-US" sz="1600" dirty="0"/>
              <a:t>(usually </a:t>
            </a:r>
            <a:r>
              <a:rPr lang="en-US" sz="1600" b="1" i="1" u="sng" dirty="0">
                <a:solidFill>
                  <a:srgbClr val="00B050"/>
                </a:solidFill>
              </a:rPr>
              <a:t>codes</a:t>
            </a:r>
            <a:r>
              <a:rPr lang="en-US" sz="1600" dirty="0"/>
              <a:t> </a:t>
            </a:r>
            <a:r>
              <a:rPr lang="en-US" sz="1600" b="1" dirty="0"/>
              <a:t>across</a:t>
            </a:r>
            <a:r>
              <a:rPr lang="en-US" sz="1600" dirty="0"/>
              <a:t> </a:t>
            </a:r>
            <a:r>
              <a:rPr lang="en-US" sz="1600" b="1" i="1" u="sng" dirty="0">
                <a:solidFill>
                  <a:srgbClr val="00B0F0"/>
                </a:solidFill>
              </a:rPr>
              <a:t>cases</a:t>
            </a:r>
            <a:r>
              <a:rPr lang="en-US" sz="1600" dirty="0"/>
              <a:t> and </a:t>
            </a:r>
            <a:r>
              <a:rPr lang="en-US" sz="1600" b="1" i="1" u="sng" dirty="0">
                <a:solidFill>
                  <a:srgbClr val="00B0F0"/>
                </a:solidFill>
              </a:rPr>
              <a:t>attributes</a:t>
            </a:r>
            <a:r>
              <a:rPr lang="en-US" sz="1600" dirty="0"/>
              <a:t>) and displays results in a </a:t>
            </a:r>
            <a:r>
              <a:rPr lang="en-US" sz="1600" b="1" dirty="0"/>
              <a:t>two-layered</a:t>
            </a:r>
            <a:r>
              <a:rPr lang="en-US" sz="1600" dirty="0"/>
              <a:t> interactive table.</a:t>
            </a:r>
          </a:p>
          <a:p>
            <a:pPr marL="0" indent="0">
              <a:buFont typeface="Arial" charset="0"/>
              <a:buNone/>
            </a:pPr>
            <a:endParaRPr lang="en-US" sz="1600" dirty="0"/>
          </a:p>
          <a:p>
            <a:pPr marL="0" indent="0">
              <a:buFont typeface="Arial" charset="0"/>
              <a:buNone/>
            </a:pPr>
            <a:endParaRPr lang="en-US" sz="1600" dirty="0"/>
          </a:p>
        </p:txBody>
      </p:sp>
      <p:sp>
        <p:nvSpPr>
          <p:cNvPr id="5" name="Content Placeholder 2">
            <a:extLst>
              <a:ext uri="{FF2B5EF4-FFF2-40B4-BE49-F238E27FC236}">
                <a16:creationId xmlns:a16="http://schemas.microsoft.com/office/drawing/2014/main" id="{AC855A5E-1DFE-4B92-A3C3-1A24502A2BE5}"/>
              </a:ext>
            </a:extLst>
          </p:cNvPr>
          <p:cNvSpPr txBox="1">
            <a:spLocks/>
          </p:cNvSpPr>
          <p:nvPr/>
        </p:nvSpPr>
        <p:spPr>
          <a:xfrm>
            <a:off x="5882750" y="3972306"/>
            <a:ext cx="3217152" cy="571202"/>
          </a:xfrm>
          <a:prstGeom prst="rect">
            <a:avLst/>
          </a:prstGeom>
        </p:spPr>
        <p:txBody>
          <a:bodyPr vert="horz"/>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t>A </a:t>
            </a:r>
            <a:r>
              <a:rPr lang="en-US" sz="1600" b="1" dirty="0">
                <a:solidFill>
                  <a:srgbClr val="00B050"/>
                </a:solidFill>
              </a:rPr>
              <a:t>free-form visualization </a:t>
            </a:r>
            <a:r>
              <a:rPr lang="en-US" sz="1600" dirty="0"/>
              <a:t>made up of different shapes and connectors.</a:t>
            </a:r>
          </a:p>
        </p:txBody>
      </p:sp>
      <p:sp>
        <p:nvSpPr>
          <p:cNvPr id="6" name="Content Placeholder 2">
            <a:extLst>
              <a:ext uri="{FF2B5EF4-FFF2-40B4-BE49-F238E27FC236}">
                <a16:creationId xmlns:a16="http://schemas.microsoft.com/office/drawing/2014/main" id="{85A0AF4A-ED5F-4510-B481-99ABEE832327}"/>
              </a:ext>
            </a:extLst>
          </p:cNvPr>
          <p:cNvSpPr txBox="1">
            <a:spLocks/>
          </p:cNvSpPr>
          <p:nvPr/>
        </p:nvSpPr>
        <p:spPr>
          <a:xfrm>
            <a:off x="5853743" y="2824021"/>
            <a:ext cx="2818656" cy="571202"/>
          </a:xfrm>
          <a:prstGeom prst="rect">
            <a:avLst/>
          </a:prstGeom>
        </p:spPr>
        <p:txBody>
          <a:bodyPr vert="horz"/>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t>Finds a </a:t>
            </a:r>
            <a:r>
              <a:rPr lang="en-US" sz="1600" dirty="0">
                <a:solidFill>
                  <a:srgbClr val="FF0000"/>
                </a:solidFill>
              </a:rPr>
              <a:t>combination of items </a:t>
            </a:r>
            <a:r>
              <a:rPr lang="en-US" sz="1600" dirty="0"/>
              <a:t>(usually </a:t>
            </a:r>
            <a:r>
              <a:rPr lang="en-US" sz="1600" b="1" i="1" u="sng" dirty="0">
                <a:solidFill>
                  <a:srgbClr val="00B050"/>
                </a:solidFill>
              </a:rPr>
              <a:t>codes</a:t>
            </a:r>
            <a:r>
              <a:rPr lang="en-US" sz="1600" dirty="0"/>
              <a:t> </a:t>
            </a:r>
            <a:r>
              <a:rPr lang="en-US" sz="1600" b="1" dirty="0"/>
              <a:t>or</a:t>
            </a:r>
            <a:r>
              <a:rPr lang="en-US" sz="1600" dirty="0"/>
              <a:t> </a:t>
            </a:r>
            <a:r>
              <a:rPr lang="en-US" sz="1600" b="1" i="1" u="sng" dirty="0">
                <a:solidFill>
                  <a:srgbClr val="00B0F0"/>
                </a:solidFill>
              </a:rPr>
              <a:t>cases</a:t>
            </a:r>
            <a:r>
              <a:rPr lang="en-US" sz="1600" dirty="0"/>
              <a:t> and </a:t>
            </a:r>
            <a:r>
              <a:rPr lang="en-US" sz="1600" b="1" i="1" u="sng" dirty="0">
                <a:solidFill>
                  <a:srgbClr val="00B0F0"/>
                </a:solidFill>
              </a:rPr>
              <a:t>attributes</a:t>
            </a:r>
            <a:r>
              <a:rPr lang="en-US" sz="1600" dirty="0"/>
              <a:t>) and displays the results in an interactive table.</a:t>
            </a:r>
          </a:p>
        </p:txBody>
      </p:sp>
      <p:sp>
        <p:nvSpPr>
          <p:cNvPr id="7" name="Content Placeholder 2">
            <a:extLst>
              <a:ext uri="{FF2B5EF4-FFF2-40B4-BE49-F238E27FC236}">
                <a16:creationId xmlns:a16="http://schemas.microsoft.com/office/drawing/2014/main" id="{E39C2877-1A29-4BBB-821D-FEDF4F533DF6}"/>
              </a:ext>
            </a:extLst>
          </p:cNvPr>
          <p:cNvSpPr txBox="1">
            <a:spLocks/>
          </p:cNvSpPr>
          <p:nvPr/>
        </p:nvSpPr>
        <p:spPr>
          <a:xfrm>
            <a:off x="5819344" y="1007023"/>
            <a:ext cx="3217152" cy="571202"/>
          </a:xfrm>
          <a:prstGeom prst="rect">
            <a:avLst/>
          </a:prstGeom>
        </p:spPr>
        <p:txBody>
          <a:bodyPr vert="horz"/>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t>Ask </a:t>
            </a:r>
            <a:r>
              <a:rPr lang="en-US" sz="1600" b="1" u="sng" dirty="0"/>
              <a:t>any</a:t>
            </a:r>
            <a:r>
              <a:rPr lang="en-US" sz="1600" dirty="0"/>
              <a:t> question and immediately get references (no tables).</a:t>
            </a:r>
          </a:p>
        </p:txBody>
      </p:sp>
      <p:cxnSp>
        <p:nvCxnSpPr>
          <p:cNvPr id="25" name="Straight Arrow Connector 24">
            <a:extLst>
              <a:ext uri="{FF2B5EF4-FFF2-40B4-BE49-F238E27FC236}">
                <a16:creationId xmlns:a16="http://schemas.microsoft.com/office/drawing/2014/main" id="{C0673579-87CE-4D0D-96CF-75300068B728}"/>
              </a:ext>
            </a:extLst>
          </p:cNvPr>
          <p:cNvCxnSpPr>
            <a:cxnSpLocks/>
          </p:cNvCxnSpPr>
          <p:nvPr/>
        </p:nvCxnSpPr>
        <p:spPr>
          <a:xfrm>
            <a:off x="2555776" y="1798591"/>
            <a:ext cx="3176755" cy="1561744"/>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F2F03AE5-2765-48B9-93CB-D7B2CEF52815}"/>
              </a:ext>
            </a:extLst>
          </p:cNvPr>
          <p:cNvCxnSpPr>
            <a:cxnSpLocks/>
          </p:cNvCxnSpPr>
          <p:nvPr/>
        </p:nvCxnSpPr>
        <p:spPr>
          <a:xfrm flipV="1">
            <a:off x="2555776" y="2213786"/>
            <a:ext cx="3176755" cy="671330"/>
          </a:xfrm>
          <a:prstGeom prst="straightConnector1">
            <a:avLst/>
          </a:prstGeom>
          <a:ln w="5715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07FE5573-8B6C-4FE8-9E82-FBBBD1EBCAC5}"/>
              </a:ext>
            </a:extLst>
          </p:cNvPr>
          <p:cNvCxnSpPr>
            <a:cxnSpLocks/>
          </p:cNvCxnSpPr>
          <p:nvPr/>
        </p:nvCxnSpPr>
        <p:spPr>
          <a:xfrm flipV="1">
            <a:off x="2555776" y="1338336"/>
            <a:ext cx="3176755" cy="2431626"/>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06E2D90E-222A-4B74-9AA6-8F513AAD4908}"/>
              </a:ext>
            </a:extLst>
          </p:cNvPr>
          <p:cNvCxnSpPr>
            <a:cxnSpLocks/>
          </p:cNvCxnSpPr>
          <p:nvPr/>
        </p:nvCxnSpPr>
        <p:spPr>
          <a:xfrm flipV="1">
            <a:off x="2555776" y="4270859"/>
            <a:ext cx="3176755" cy="487986"/>
          </a:xfrm>
          <a:prstGeom prst="straightConnector1">
            <a:avLst/>
          </a:prstGeom>
          <a:ln w="5715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85B85D63-45AE-4837-A852-D57358F60D01}"/>
              </a:ext>
            </a:extLst>
          </p:cNvPr>
          <p:cNvCxnSpPr>
            <a:cxnSpLocks/>
          </p:cNvCxnSpPr>
          <p:nvPr/>
        </p:nvCxnSpPr>
        <p:spPr>
          <a:xfrm flipV="1">
            <a:off x="2555776" y="5234065"/>
            <a:ext cx="3176755" cy="285599"/>
          </a:xfrm>
          <a:prstGeom prst="straightConnector1">
            <a:avLst/>
          </a:prstGeom>
          <a:ln w="57150">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
        <p:nvSpPr>
          <p:cNvPr id="15" name="Content Placeholder 2">
            <a:extLst>
              <a:ext uri="{FF2B5EF4-FFF2-40B4-BE49-F238E27FC236}">
                <a16:creationId xmlns:a16="http://schemas.microsoft.com/office/drawing/2014/main" id="{B4836C09-C69C-42AF-8FE9-BA7F08DBEC43}"/>
              </a:ext>
            </a:extLst>
          </p:cNvPr>
          <p:cNvSpPr txBox="1">
            <a:spLocks/>
          </p:cNvSpPr>
          <p:nvPr/>
        </p:nvSpPr>
        <p:spPr>
          <a:xfrm>
            <a:off x="5882750" y="4733166"/>
            <a:ext cx="3352712" cy="571202"/>
          </a:xfrm>
          <a:prstGeom prst="rect">
            <a:avLst/>
          </a:prstGeom>
        </p:spPr>
        <p:txBody>
          <a:bodyPr vert="horz"/>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t>A </a:t>
            </a:r>
            <a:r>
              <a:rPr lang="en-US" sz="1600" b="1" dirty="0">
                <a:solidFill>
                  <a:srgbClr val="00B0F0"/>
                </a:solidFill>
              </a:rPr>
              <a:t>brainstorming tool </a:t>
            </a:r>
            <a:r>
              <a:rPr lang="en-US" sz="1600" dirty="0"/>
              <a:t>that reflects your thinking about ideas and their </a:t>
            </a:r>
            <a:r>
              <a:rPr lang="en-US" sz="1600" b="1" dirty="0">
                <a:solidFill>
                  <a:srgbClr val="FF0000"/>
                </a:solidFill>
              </a:rPr>
              <a:t>hierarchical relationships</a:t>
            </a:r>
            <a:r>
              <a:rPr lang="en-US" sz="1600" dirty="0"/>
              <a:t>; can be converted into a code list.</a:t>
            </a:r>
          </a:p>
        </p:txBody>
      </p:sp>
      <p:pic>
        <p:nvPicPr>
          <p:cNvPr id="27" name="Picture 26">
            <a:extLst>
              <a:ext uri="{FF2B5EF4-FFF2-40B4-BE49-F238E27FC236}">
                <a16:creationId xmlns:a16="http://schemas.microsoft.com/office/drawing/2014/main" id="{97CA8843-6E30-40F6-B688-7792BC6D6B02}"/>
              </a:ext>
            </a:extLst>
          </p:cNvPr>
          <p:cNvPicPr>
            <a:picLocks noChangeAspect="1"/>
          </p:cNvPicPr>
          <p:nvPr/>
        </p:nvPicPr>
        <p:blipFill>
          <a:blip r:embed="rId3"/>
          <a:stretch>
            <a:fillRect/>
          </a:stretch>
        </p:blipFill>
        <p:spPr>
          <a:xfrm>
            <a:off x="0" y="5936264"/>
            <a:ext cx="5029200" cy="895350"/>
          </a:xfrm>
          <a:prstGeom prst="rect">
            <a:avLst/>
          </a:prstGeom>
        </p:spPr>
      </p:pic>
    </p:spTree>
    <p:extLst>
      <p:ext uri="{BB962C8B-B14F-4D97-AF65-F5344CB8AC3E}">
        <p14:creationId xmlns:p14="http://schemas.microsoft.com/office/powerpoint/2010/main" val="1266704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B14CE-11C3-4B25-BC08-5BB7EC427360}"/>
              </a:ext>
            </a:extLst>
          </p:cNvPr>
          <p:cNvSpPr>
            <a:spLocks noGrp="1"/>
          </p:cNvSpPr>
          <p:nvPr>
            <p:ph type="title"/>
          </p:nvPr>
        </p:nvSpPr>
        <p:spPr/>
        <p:txBody>
          <a:bodyPr/>
          <a:lstStyle/>
          <a:p>
            <a:r>
              <a:rPr lang="en-US" dirty="0"/>
              <a:t>Self-reflection</a:t>
            </a:r>
            <a:endParaRPr lang="en-CA" dirty="0"/>
          </a:p>
        </p:txBody>
      </p:sp>
      <p:sp>
        <p:nvSpPr>
          <p:cNvPr id="3" name="Content Placeholder 2">
            <a:extLst>
              <a:ext uri="{FF2B5EF4-FFF2-40B4-BE49-F238E27FC236}">
                <a16:creationId xmlns:a16="http://schemas.microsoft.com/office/drawing/2014/main" id="{5941A43E-7719-42F0-B7ED-F41D886F0E00}"/>
              </a:ext>
            </a:extLst>
          </p:cNvPr>
          <p:cNvSpPr>
            <a:spLocks noGrp="1"/>
          </p:cNvSpPr>
          <p:nvPr>
            <p:ph idx="1"/>
          </p:nvPr>
        </p:nvSpPr>
        <p:spPr>
          <a:xfrm>
            <a:off x="457200" y="1436350"/>
            <a:ext cx="8229600" cy="4525963"/>
          </a:xfrm>
        </p:spPr>
        <p:txBody>
          <a:bodyPr/>
          <a:lstStyle/>
          <a:p>
            <a:r>
              <a:rPr lang="en-US" sz="2400" dirty="0"/>
              <a:t>What was the most important thing you learned during this session?</a:t>
            </a:r>
          </a:p>
          <a:p>
            <a:endParaRPr lang="en-US" sz="2400" dirty="0"/>
          </a:p>
          <a:p>
            <a:endParaRPr lang="en-US" sz="2400" dirty="0"/>
          </a:p>
          <a:p>
            <a:endParaRPr lang="en-US" sz="2400" dirty="0"/>
          </a:p>
          <a:p>
            <a:pPr marL="0" indent="0">
              <a:buNone/>
            </a:pPr>
            <a:endParaRPr lang="en-US" sz="2400" dirty="0"/>
          </a:p>
          <a:p>
            <a:r>
              <a:rPr lang="en-US" sz="2400" dirty="0"/>
              <a:t>What important question remains unanswered?</a:t>
            </a:r>
            <a:endParaRPr lang="en-CA" sz="2400" dirty="0"/>
          </a:p>
        </p:txBody>
      </p:sp>
    </p:spTree>
    <p:extLst>
      <p:ext uri="{BB962C8B-B14F-4D97-AF65-F5344CB8AC3E}">
        <p14:creationId xmlns:p14="http://schemas.microsoft.com/office/powerpoint/2010/main" val="17332504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Placeholder 3"/>
          <p:cNvSpPr>
            <a:spLocks noGrp="1"/>
          </p:cNvSpPr>
          <p:nvPr>
            <p:ph type="body" sz="quarter" idx="15"/>
          </p:nvPr>
        </p:nvSpPr>
        <p:spPr bwMode="auto">
          <a:xfrm>
            <a:off x="700088" y="231775"/>
            <a:ext cx="7308850" cy="601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CA" altLang="en-US" sz="4000" dirty="0">
                <a:latin typeface="+mj-lt"/>
              </a:rPr>
              <a:t>Need Help?</a:t>
            </a:r>
            <a:endParaRPr lang="en-US" altLang="en-US" sz="4000" dirty="0">
              <a:latin typeface="+mj-lt"/>
            </a:endParaRPr>
          </a:p>
        </p:txBody>
      </p:sp>
      <p:pic>
        <p:nvPicPr>
          <p:cNvPr id="21507" name="Picture 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5738" y="3813969"/>
            <a:ext cx="3357562" cy="203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 name="Text Placeholder 2"/>
          <p:cNvSpPr>
            <a:spLocks noGrp="1"/>
          </p:cNvSpPr>
          <p:nvPr>
            <p:ph type="body" sz="quarter" idx="14"/>
          </p:nvPr>
        </p:nvSpPr>
        <p:spPr bwMode="auto">
          <a:xfrm>
            <a:off x="729436" y="1225550"/>
            <a:ext cx="4289425" cy="407565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fontAlgn="base">
              <a:spcBef>
                <a:spcPct val="0"/>
              </a:spcBef>
              <a:spcAft>
                <a:spcPct val="0"/>
              </a:spcAft>
              <a:buFont typeface="Arial" charset="0"/>
              <a:buNone/>
            </a:pPr>
            <a:r>
              <a:rPr lang="en-CA" altLang="en-US" sz="2400" b="1" u="sng" dirty="0">
                <a:latin typeface="+mn-lt"/>
              </a:rPr>
              <a:t>Resources &amp; Consultations</a:t>
            </a:r>
            <a:endParaRPr lang="en-US" altLang="en-US" sz="2400" b="1" u="sng" dirty="0">
              <a:latin typeface="+mn-lt"/>
              <a:hlinkClick r:id="rId4"/>
            </a:endParaRPr>
          </a:p>
          <a:p>
            <a:pPr fontAlgn="base">
              <a:lnSpc>
                <a:spcPct val="100000"/>
              </a:lnSpc>
              <a:spcBef>
                <a:spcPts val="600"/>
              </a:spcBef>
              <a:spcAft>
                <a:spcPct val="0"/>
              </a:spcAft>
              <a:buFont typeface="Arial" charset="0"/>
              <a:buNone/>
            </a:pPr>
            <a:r>
              <a:rPr lang="en-US" altLang="en-US" sz="2400" b="1" dirty="0">
                <a:latin typeface="+mn-lt"/>
                <a:hlinkClick r:id="rId5"/>
              </a:rPr>
              <a:t>researchcommons.library.ubc.ca</a:t>
            </a:r>
            <a:endParaRPr lang="en-US" altLang="en-US" sz="2400" b="1" dirty="0">
              <a:latin typeface="+mn-lt"/>
            </a:endParaRPr>
          </a:p>
          <a:p>
            <a:pPr fontAlgn="base">
              <a:lnSpc>
                <a:spcPct val="100000"/>
              </a:lnSpc>
              <a:spcBef>
                <a:spcPts val="600"/>
              </a:spcBef>
              <a:spcAft>
                <a:spcPct val="0"/>
              </a:spcAft>
              <a:buFont typeface="Arial" charset="0"/>
              <a:buNone/>
            </a:pPr>
            <a:endParaRPr lang="en-US" altLang="en-US" sz="2400" b="1" dirty="0">
              <a:latin typeface="+mn-lt"/>
            </a:endParaRPr>
          </a:p>
          <a:p>
            <a:pPr fontAlgn="base">
              <a:lnSpc>
                <a:spcPct val="100000"/>
              </a:lnSpc>
              <a:spcBef>
                <a:spcPts val="600"/>
              </a:spcBef>
              <a:spcAft>
                <a:spcPct val="0"/>
              </a:spcAft>
              <a:buFont typeface="Arial" charset="0"/>
              <a:buNone/>
            </a:pPr>
            <a:r>
              <a:rPr lang="en-CA" altLang="en-US" sz="2400" b="1" u="sng" dirty="0">
                <a:latin typeface="+mn-lt"/>
              </a:rPr>
              <a:t>Workshops</a:t>
            </a:r>
            <a:endParaRPr lang="en-US" altLang="en-US" sz="2400" b="1" u="sng" dirty="0">
              <a:latin typeface="+mn-lt"/>
            </a:endParaRPr>
          </a:p>
          <a:p>
            <a:pPr fontAlgn="base">
              <a:spcBef>
                <a:spcPct val="0"/>
              </a:spcBef>
              <a:spcAft>
                <a:spcPct val="0"/>
              </a:spcAft>
              <a:buFont typeface="Arial" charset="0"/>
              <a:buNone/>
            </a:pPr>
            <a:r>
              <a:rPr lang="en-US" altLang="en-US" sz="2400" b="1" dirty="0">
                <a:latin typeface="+mn-lt"/>
                <a:hlinkClick r:id="rId6"/>
              </a:rPr>
              <a:t>elred.library.ubc.ca/libs</a:t>
            </a:r>
            <a:endParaRPr lang="en-US" altLang="en-US" sz="2400" b="1" dirty="0">
              <a:latin typeface="+mn-lt"/>
            </a:endParaRPr>
          </a:p>
          <a:p>
            <a:pPr fontAlgn="base">
              <a:lnSpc>
                <a:spcPct val="100000"/>
              </a:lnSpc>
              <a:spcBef>
                <a:spcPct val="0"/>
              </a:spcBef>
              <a:spcAft>
                <a:spcPts val="600"/>
              </a:spcAft>
              <a:buFont typeface="Arial" charset="0"/>
              <a:buNone/>
            </a:pPr>
            <a:endParaRPr lang="en-US" altLang="en-US" sz="2400" b="1" u="sng" dirty="0">
              <a:latin typeface="+mn-lt"/>
            </a:endParaRPr>
          </a:p>
          <a:p>
            <a:pPr fontAlgn="base">
              <a:lnSpc>
                <a:spcPct val="100000"/>
              </a:lnSpc>
              <a:spcBef>
                <a:spcPct val="0"/>
              </a:spcBef>
              <a:spcAft>
                <a:spcPts val="600"/>
              </a:spcAft>
              <a:buFont typeface="Arial" charset="0"/>
              <a:buNone/>
            </a:pPr>
            <a:r>
              <a:rPr lang="en-US" altLang="en-US" sz="2400" b="1" u="sng" dirty="0">
                <a:latin typeface="+mn-lt"/>
              </a:rPr>
              <a:t>Email </a:t>
            </a:r>
          </a:p>
          <a:p>
            <a:pPr fontAlgn="base">
              <a:lnSpc>
                <a:spcPct val="100000"/>
              </a:lnSpc>
              <a:spcBef>
                <a:spcPct val="0"/>
              </a:spcBef>
              <a:spcAft>
                <a:spcPts val="600"/>
              </a:spcAft>
              <a:buFont typeface="Arial" charset="0"/>
              <a:buNone/>
            </a:pPr>
            <a:r>
              <a:rPr lang="en-US" altLang="en-US" sz="2400" b="1" dirty="0">
                <a:latin typeface="+mn-lt"/>
                <a:hlinkClick r:id="rId7"/>
              </a:rPr>
              <a:t>research.commons@ubc.ca</a:t>
            </a:r>
            <a:endParaRPr lang="en-US" altLang="en-US" sz="2400" b="1" dirty="0">
              <a:latin typeface="+mn-lt"/>
            </a:endParaRPr>
          </a:p>
          <a:p>
            <a:pPr fontAlgn="base">
              <a:lnSpc>
                <a:spcPct val="100000"/>
              </a:lnSpc>
              <a:spcBef>
                <a:spcPct val="0"/>
              </a:spcBef>
              <a:spcAft>
                <a:spcPts val="600"/>
              </a:spcAft>
              <a:buFont typeface="Arial" charset="0"/>
              <a:buNone/>
            </a:pPr>
            <a:endParaRPr lang="en-US" altLang="en-US" sz="2400" b="1" dirty="0">
              <a:latin typeface="+mn-lt"/>
            </a:endParaRPr>
          </a:p>
          <a:p>
            <a:pPr fontAlgn="base">
              <a:lnSpc>
                <a:spcPct val="100000"/>
              </a:lnSpc>
              <a:spcBef>
                <a:spcPct val="0"/>
              </a:spcBef>
              <a:spcAft>
                <a:spcPts val="600"/>
              </a:spcAft>
              <a:buFont typeface="Arial" charset="0"/>
              <a:buNone/>
            </a:pPr>
            <a:endParaRPr lang="en-US" altLang="en-US" sz="2400" b="1" dirty="0">
              <a:latin typeface="+mn-lt"/>
            </a:endParaRPr>
          </a:p>
          <a:p>
            <a:pPr fontAlgn="base">
              <a:lnSpc>
                <a:spcPct val="100000"/>
              </a:lnSpc>
              <a:spcBef>
                <a:spcPct val="0"/>
              </a:spcBef>
              <a:spcAft>
                <a:spcPts val="600"/>
              </a:spcAft>
              <a:buFont typeface="Arial" charset="0"/>
              <a:buNone/>
            </a:pPr>
            <a:endParaRPr lang="en-US" altLang="en-US" sz="2400" b="1" dirty="0">
              <a:latin typeface="+mn-lt"/>
            </a:endParaRPr>
          </a:p>
          <a:p>
            <a:pPr fontAlgn="base">
              <a:lnSpc>
                <a:spcPct val="100000"/>
              </a:lnSpc>
              <a:spcBef>
                <a:spcPct val="0"/>
              </a:spcBef>
              <a:spcAft>
                <a:spcPts val="600"/>
              </a:spcAft>
              <a:buFont typeface="Arial" charset="0"/>
              <a:buNone/>
            </a:pPr>
            <a:endParaRPr lang="en-US" altLang="en-US" sz="2400" b="1" dirty="0">
              <a:latin typeface="+mn-lt"/>
            </a:endParaRPr>
          </a:p>
          <a:p>
            <a:pPr fontAlgn="base">
              <a:spcBef>
                <a:spcPct val="0"/>
              </a:spcBef>
              <a:spcAft>
                <a:spcPct val="0"/>
              </a:spcAft>
              <a:buFont typeface="Arial" charset="0"/>
              <a:buNone/>
            </a:pPr>
            <a:r>
              <a:rPr lang="en-US" altLang="en-US" sz="2400" b="1" dirty="0">
                <a:latin typeface="+mn-lt"/>
              </a:rPr>
              <a:t> </a:t>
            </a:r>
          </a:p>
        </p:txBody>
      </p:sp>
      <p:pic>
        <p:nvPicPr>
          <p:cNvPr id="21509" name="Picture 1"/>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27663" y="1887538"/>
            <a:ext cx="500062"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5" descr="C:\Documents and Settings\minhani\Local Settings\Temp\f_logo.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27663" y="2592388"/>
            <a:ext cx="500062"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1" name="TextBox 2"/>
          <p:cNvSpPr txBox="1">
            <a:spLocks noChangeArrowheads="1"/>
          </p:cNvSpPr>
          <p:nvPr/>
        </p:nvSpPr>
        <p:spPr bwMode="auto">
          <a:xfrm>
            <a:off x="6061075" y="1982788"/>
            <a:ext cx="17668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MS PGothic" pitchFamily="34" charset="-128"/>
              </a:defRPr>
            </a:lvl1pPr>
            <a:lvl2pPr marL="742950" indent="-285750" eaLnBrk="0" hangingPunct="0">
              <a:defRPr>
                <a:solidFill>
                  <a:schemeClr val="tx1"/>
                </a:solidFill>
                <a:latin typeface="Arial" charset="0"/>
                <a:ea typeface="MS PGothic" pitchFamily="34" charset="-128"/>
              </a:defRPr>
            </a:lvl2pPr>
            <a:lvl3pPr marL="1143000" indent="-228600" eaLnBrk="0" hangingPunct="0">
              <a:defRPr>
                <a:solidFill>
                  <a:schemeClr val="tx1"/>
                </a:solidFill>
                <a:latin typeface="Arial" charset="0"/>
                <a:ea typeface="MS PGothic" pitchFamily="34" charset="-128"/>
              </a:defRPr>
            </a:lvl3pPr>
            <a:lvl4pPr marL="1600200" indent="-228600" eaLnBrk="0" hangingPunct="0">
              <a:defRPr>
                <a:solidFill>
                  <a:schemeClr val="tx1"/>
                </a:solidFill>
                <a:latin typeface="Arial" charset="0"/>
                <a:ea typeface="MS PGothic" pitchFamily="34" charset="-128"/>
              </a:defRPr>
            </a:lvl4pPr>
            <a:lvl5pPr marL="2057400" indent="-228600" eaLnBrk="0" hangingPunct="0">
              <a:defRPr>
                <a:solidFill>
                  <a:schemeClr val="tx1"/>
                </a:solidFill>
                <a:latin typeface="Arial"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Arial"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Arial"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Arial"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Arial" charset="0"/>
                <a:ea typeface="MS PGothic" pitchFamily="34" charset="-128"/>
              </a:defRPr>
            </a:lvl9pPr>
          </a:lstStyle>
          <a:p>
            <a:pPr defTabSz="457200" eaLnBrk="1" fontAlgn="base" hangingPunct="1">
              <a:spcBef>
                <a:spcPct val="0"/>
              </a:spcBef>
              <a:spcAft>
                <a:spcPct val="0"/>
              </a:spcAft>
            </a:pPr>
            <a:r>
              <a:rPr lang="en-CA" altLang="en-US" sz="1400">
                <a:solidFill>
                  <a:prstClr val="black"/>
                </a:solidFill>
                <a:latin typeface="Verdana" pitchFamily="34" charset="0"/>
              </a:rPr>
              <a:t>@UBCRCommons</a:t>
            </a:r>
            <a:endParaRPr lang="en-US" altLang="en-US" sz="1400">
              <a:solidFill>
                <a:prstClr val="black"/>
              </a:solidFill>
              <a:latin typeface="Verdana" pitchFamily="34" charset="0"/>
            </a:endParaRPr>
          </a:p>
        </p:txBody>
      </p:sp>
      <p:sp>
        <p:nvSpPr>
          <p:cNvPr id="21512" name="TextBox 3"/>
          <p:cNvSpPr txBox="1">
            <a:spLocks noChangeArrowheads="1"/>
          </p:cNvSpPr>
          <p:nvPr/>
        </p:nvSpPr>
        <p:spPr bwMode="auto">
          <a:xfrm>
            <a:off x="6003925" y="2678113"/>
            <a:ext cx="2284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MS PGothic" pitchFamily="34" charset="-128"/>
              </a:defRPr>
            </a:lvl1pPr>
            <a:lvl2pPr marL="742950" indent="-285750" eaLnBrk="0" hangingPunct="0">
              <a:defRPr>
                <a:solidFill>
                  <a:schemeClr val="tx1"/>
                </a:solidFill>
                <a:latin typeface="Arial" charset="0"/>
                <a:ea typeface="MS PGothic" pitchFamily="34" charset="-128"/>
              </a:defRPr>
            </a:lvl2pPr>
            <a:lvl3pPr marL="1143000" indent="-228600" eaLnBrk="0" hangingPunct="0">
              <a:defRPr>
                <a:solidFill>
                  <a:schemeClr val="tx1"/>
                </a:solidFill>
                <a:latin typeface="Arial" charset="0"/>
                <a:ea typeface="MS PGothic" pitchFamily="34" charset="-128"/>
              </a:defRPr>
            </a:lvl3pPr>
            <a:lvl4pPr marL="1600200" indent="-228600" eaLnBrk="0" hangingPunct="0">
              <a:defRPr>
                <a:solidFill>
                  <a:schemeClr val="tx1"/>
                </a:solidFill>
                <a:latin typeface="Arial" charset="0"/>
                <a:ea typeface="MS PGothic" pitchFamily="34" charset="-128"/>
              </a:defRPr>
            </a:lvl4pPr>
            <a:lvl5pPr marL="2057400" indent="-228600" eaLnBrk="0" hangingPunct="0">
              <a:defRPr>
                <a:solidFill>
                  <a:schemeClr val="tx1"/>
                </a:solidFill>
                <a:latin typeface="Arial"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Arial"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Arial"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Arial"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Arial" charset="0"/>
                <a:ea typeface="MS PGothic" pitchFamily="34" charset="-128"/>
              </a:defRPr>
            </a:lvl9pPr>
          </a:lstStyle>
          <a:p>
            <a:pPr defTabSz="457200" eaLnBrk="1" fontAlgn="base" hangingPunct="1">
              <a:spcBef>
                <a:spcPct val="0"/>
              </a:spcBef>
              <a:spcAft>
                <a:spcPct val="0"/>
              </a:spcAft>
            </a:pPr>
            <a:r>
              <a:rPr lang="en-CA" altLang="en-US" sz="1400">
                <a:solidFill>
                  <a:prstClr val="black"/>
                </a:solidFill>
                <a:latin typeface="Verdana" pitchFamily="34" charset="0"/>
              </a:rPr>
              <a:t>UBCResearchCommons</a:t>
            </a:r>
            <a:endParaRPr lang="en-US" altLang="en-US" sz="1400">
              <a:solidFill>
                <a:prstClr val="black"/>
              </a:solidFill>
              <a:latin typeface="Verdana" pitchFamily="34" charset="0"/>
            </a:endParaRPr>
          </a:p>
        </p:txBody>
      </p:sp>
      <p:sp>
        <p:nvSpPr>
          <p:cNvPr id="21513" name="AutoShape 11" descr="data:image/jpeg;base64,/9j/4AAQSkZJRgABAQAAAQABAAD/2wCEAAkGBwgHBgkIBwgKCgkLDRYPDQwMDRsUFRAWIB0iIiAdHx8kKDQsJCYxJx8fLT0tMTU3Ojo6Iys/RD84QzQ5OjcBCgoKDQwNGg8PGjclHyU3Nzc3Nzc3Nzc3Nzc3Nzc3Nzc3Nzc3Nzc3Nzc3Nzc3Nzc3Nzc3Nzc3Nzc3Nzc3Nzc3N//AABEIAHQArgMBIgACEQEDEQH/xAAcAAEAAgIDAQAAAAAAAAAAAAAAAQcGCAIEBQP/xABBEAABAwIBBQ0HAgMJAAAAAAAAAQIDBAURBgcSIZMWFzEzNkFRVWFyssHREzJTcZGhsXSBFSLhFCMmNURSYnOU/8QAGAEBAAMBAAAAAAAAAAAAAAAAAAIDBAH/xAAfEQEAAQQDAQEBAAAAAAAAAAAAAQIDETISMVETQSH/2gAMAwEAAhEDEQA/ALxAAAAAQp16uupaJmlV1MUDemR6N/J4uXeUaZNWJ9W1EdUSOSOBq8GkvOvYiazXq419Xc6p1TXzvnmfrVXrj9E5iyijkrqrxOIbH7qbD1vR7VBuqsHW9HtUNZ0RE1YJ9DlgnQhP4wh9ZbLbqrB1vR7VBupsHW9HtUNajnBBLUzNhp4XyyvXBrGN0lcvYg+Men1lslupsPW1JtUG6mw9bUm0Q193O3rqev8A/M/0OhJE+KR0crHMe1cHNcmCovQp340+n0lsjupsPW1HtEG6mw9bUm0Q1twCJ2D4x659ZbJbqbD1tSbRCWZTWJ7tFt2o8f8AtQ1uRE6CURB8Y9PrLaSKWOZiPie17F4HNXFFOaGuWTOUlfk7WtnpJHLDj/ewKv8AK9Pl09psLbquKvoYKynXGKeNsjF7FTEqro4raK+TsgAgmAAAAAAAAqbPpI7C0xJ7uMjsO3UVQWpn0420/KTyKsNVvVnr7CQMCaAZhmpoFrMtKWVG/wAtIx8zl6NStTxGItRXK1rUVXOVERqJiqr0J2l75s8lX5PWh09Y1Er6zB0qfDanut++K9qkLlWISojMs0Na8q0/xJc9X+qk8SmyfQa3ZV8pLl+pk8SlVntZd6eQhKAlDSziEgIAThL9zYvc/Iyh0lx0dJqfJHKUIiF8ZreRlH3n+JSq9qstbMtABmaQAAAAAAAFSZ8uNtXyf5FWFqZ8uNtXyf5FWYazVb1Za9pQh37Naa2917KC3RpJO9FVEc7RREThVVOkZnmj5aw/p5PwhKqcRlymMysDIvN9RWB7K2telXcG+67D+SLup09q/YzYHFVMszM9tMREdOSqVnds1slwuVTWfxZjPbyuk0fYKuGK49JZWJB2JmOiYie1V70UvXLNh/U8rKXN1JYbPNcVuLZ/ZK1PZpFhjiqJw4l0GL5zOR1b3o/EhOK6soTRThRKIBhrJNLOgvjNbyMo+8/xKUSXvmu5G0fef4lKr2qy1sywAGVpAAAAAAKABUufLjbV8n+RVpaefDjbX3X+RVuBqt6steyDsUlVUUUyTUk8kMqakfG5Wrh80PiCxHL1kyjvWP8Amtbt3epsXEuMTFXnan4NX04TZ6LiY+6n4KLlMRjC63Oe31KEyiv12gv1wjhuNWxjah6Na2ZyIiaSl8mu2VHKK5fqZPEotxmS5/IEyjvXWtZtnep8qi83OqidDU19TLE7hY+VVRToEl/GFPKQkAkiF75ruRtH3n+JSiUL2zX8jaTvP8SlN/VbZ2ZYADK0gAAAAAAAKmz4cda+6/yKuLRz38dau6/yKvNdvVlr2EJwBJNBHObOQ8TH3U/BrInCbNRcVH3U/BVc/Ftr9fTE14yo5Q3H9TJ4jYXHWUBllTSUuU9xjlaqL7dzkxThR2tF+5y32ld6eKSgJ4C9nAhOAOgXrmv5HUnef4lKMQvTNhyOpO8/xKU39VlnZlYAMrUAAAAAAAAqbPfx1q7r/Iq9C0c93HWv5P8AIrDA129WWvaQAlELEDWiKqJjqNkbZVMrLdS1MTkVksTXNVF6UNbzOMhMt/4JElvubXyUWK+zkbrWHHh1c7fuhCuMp26sSuBVPAymyUtuUTWvqkfFUMTBs8fvYdC9KHfobzbLhGj6Ovp5cUx0UkTFP24Tuq9n+5v1Kul84lXseaqla/GW7TuZj7rYmov1Pet+RFhtjPaR0TZ5moqpJULpq1cOFEXUn7Ie5PXUdOmlPVwRJ/zlanmeLcMs7DSxvalcyd2CpowJp/0JZmUeNMKUnREnkRE1aSnFEOcy6Ur1TnVVOJdHTNPYXlmv5HUnef4lKNwLzzYasjqTvP8AEpXf1WWdmVgAyNQAAAAAAACuc89tkqLRSV0bVVKaVWydjXc/1RPqU+bQ1UEVVA+CeNJIpG6LmuTUqFY3nNPpzOks1c1karxMzfd7EchfbuREYlRcomZzCrEQkzverv3NNSbRfQb1d++LSbRfQu50+quFXjBUJM63rL98Wk2i+g3rb98Sk2i+g50+nCrxg37H2SeXRw9o/DvKZnvW374tJtF9Cd62/fFpNovoOdHrvGthCqq614ekcJm+9dfvi0m0X0J3r798Sk2i+g50euTTX4wglEM23r798Sk2i+hyZmuviuTSmpGp06ar5HfpT65wq8YPr5kxXmQ2CyMt77Xk1Q0sqK2RI9J6LzKuvD7mPZL5uaW1VTKy4z/2ueNcWMRuDGr09pnaaii7cir+QvtUTH9lIAKFwAAAAAAAAQSAIAAw4AAYAAATgQAHQABwCAHP11IAOgAAP//Z"/>
          <p:cNvSpPr>
            <a:spLocks noChangeAspect="1" noChangeArrowheads="1"/>
          </p:cNvSpPr>
          <p:nvPr/>
        </p:nvSpPr>
        <p:spPr bwMode="auto">
          <a:xfrm>
            <a:off x="155575" y="-525463"/>
            <a:ext cx="1657350" cy="1104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457200" fontAlgn="base">
              <a:spcBef>
                <a:spcPct val="0"/>
              </a:spcBef>
              <a:spcAft>
                <a:spcPct val="0"/>
              </a:spcAft>
            </a:pPr>
            <a:endParaRPr lang="en-US">
              <a:solidFill>
                <a:prstClr val="black"/>
              </a:solidFill>
              <a:latin typeface="Arial" charset="0"/>
              <a:ea typeface="ＭＳ Ｐゴシック" charset="0"/>
            </a:endParaRPr>
          </a:p>
        </p:txBody>
      </p:sp>
      <p:sp>
        <p:nvSpPr>
          <p:cNvPr id="21515" name="TextBox 2"/>
          <p:cNvSpPr txBox="1">
            <a:spLocks noChangeArrowheads="1"/>
          </p:cNvSpPr>
          <p:nvPr/>
        </p:nvSpPr>
        <p:spPr bwMode="auto">
          <a:xfrm>
            <a:off x="6086475" y="1333500"/>
            <a:ext cx="182774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MS PGothic" pitchFamily="34" charset="-128"/>
              </a:defRPr>
            </a:lvl1pPr>
            <a:lvl2pPr marL="742950" indent="-285750" eaLnBrk="0" hangingPunct="0">
              <a:defRPr>
                <a:solidFill>
                  <a:schemeClr val="tx1"/>
                </a:solidFill>
                <a:latin typeface="Arial" charset="0"/>
                <a:ea typeface="MS PGothic" pitchFamily="34" charset="-128"/>
              </a:defRPr>
            </a:lvl2pPr>
            <a:lvl3pPr marL="1143000" indent="-228600" eaLnBrk="0" hangingPunct="0">
              <a:defRPr>
                <a:solidFill>
                  <a:schemeClr val="tx1"/>
                </a:solidFill>
                <a:latin typeface="Arial" charset="0"/>
                <a:ea typeface="MS PGothic" pitchFamily="34" charset="-128"/>
              </a:defRPr>
            </a:lvl3pPr>
            <a:lvl4pPr marL="1600200" indent="-228600" eaLnBrk="0" hangingPunct="0">
              <a:defRPr>
                <a:solidFill>
                  <a:schemeClr val="tx1"/>
                </a:solidFill>
                <a:latin typeface="Arial" charset="0"/>
                <a:ea typeface="MS PGothic" pitchFamily="34" charset="-128"/>
              </a:defRPr>
            </a:lvl4pPr>
            <a:lvl5pPr marL="2057400" indent="-228600" eaLnBrk="0" hangingPunct="0">
              <a:defRPr>
                <a:solidFill>
                  <a:schemeClr val="tx1"/>
                </a:solidFill>
                <a:latin typeface="Arial"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Arial"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Arial"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Arial"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Arial" charset="0"/>
                <a:ea typeface="MS PGothic" pitchFamily="34" charset="-128"/>
              </a:defRPr>
            </a:lvl9pPr>
          </a:lstStyle>
          <a:p>
            <a:pPr defTabSz="457200" eaLnBrk="1" fontAlgn="base" hangingPunct="1">
              <a:spcBef>
                <a:spcPct val="0"/>
              </a:spcBef>
              <a:spcAft>
                <a:spcPct val="0"/>
              </a:spcAft>
            </a:pPr>
            <a:r>
              <a:rPr lang="en-CA" altLang="en-US" sz="1400" dirty="0" err="1">
                <a:solidFill>
                  <a:prstClr val="black"/>
                </a:solidFill>
                <a:latin typeface="Verdana" pitchFamily="34" charset="0"/>
              </a:rPr>
              <a:t>researchcommons</a:t>
            </a:r>
            <a:endParaRPr lang="en-US" altLang="en-US" sz="1400" dirty="0">
              <a:solidFill>
                <a:prstClr val="black"/>
              </a:solidFill>
              <a:latin typeface="Verdana" pitchFamily="34" charset="0"/>
            </a:endParaRPr>
          </a:p>
        </p:txBody>
      </p:sp>
      <p:pic>
        <p:nvPicPr>
          <p:cNvPr id="2" name="Picture 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411655" y="1189921"/>
            <a:ext cx="532078" cy="522991"/>
          </a:xfrm>
          <a:prstGeom prst="rect">
            <a:avLst/>
          </a:prstGeom>
        </p:spPr>
      </p:pic>
    </p:spTree>
    <p:extLst>
      <p:ext uri="{BB962C8B-B14F-4D97-AF65-F5344CB8AC3E}">
        <p14:creationId xmlns:p14="http://schemas.microsoft.com/office/powerpoint/2010/main" val="18132434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4664"/>
            <a:ext cx="8229600" cy="1143000"/>
          </a:xfrm>
        </p:spPr>
        <p:txBody>
          <a:bodyPr/>
          <a:lstStyle/>
          <a:p>
            <a:r>
              <a:rPr lang="en-CA" dirty="0"/>
              <a:t>Wrap-Up</a:t>
            </a:r>
            <a:endParaRPr lang="en-US" dirty="0"/>
          </a:p>
        </p:txBody>
      </p:sp>
      <p:sp>
        <p:nvSpPr>
          <p:cNvPr id="3" name="Content Placeholder 2"/>
          <p:cNvSpPr>
            <a:spLocks noGrp="1"/>
          </p:cNvSpPr>
          <p:nvPr>
            <p:ph idx="1"/>
          </p:nvPr>
        </p:nvSpPr>
        <p:spPr>
          <a:xfrm>
            <a:off x="486697" y="1850386"/>
            <a:ext cx="8229600" cy="4525963"/>
          </a:xfrm>
        </p:spPr>
        <p:txBody>
          <a:bodyPr/>
          <a:lstStyle/>
          <a:p>
            <a:r>
              <a:rPr lang="en-CA" sz="3600" dirty="0"/>
              <a:t>Evaluation form</a:t>
            </a:r>
            <a:r>
              <a:rPr lang="en-CA" dirty="0"/>
              <a:t>: (Please complete!)</a:t>
            </a:r>
          </a:p>
          <a:p>
            <a:pPr marL="457200" lvl="1" indent="0">
              <a:buNone/>
            </a:pPr>
            <a:endParaRPr lang="en-CA" dirty="0"/>
          </a:p>
          <a:p>
            <a:pPr marL="457200" lvl="1" indent="0">
              <a:buNone/>
            </a:pPr>
            <a:r>
              <a:rPr lang="en-CA" dirty="0"/>
              <a:t>https://</a:t>
            </a:r>
            <a:r>
              <a:rPr lang="en-CA" dirty="0" err="1"/>
              <a:t>bit.ly</a:t>
            </a:r>
            <a:r>
              <a:rPr lang="en-CA" dirty="0"/>
              <a:t>/2NEgRKs</a:t>
            </a:r>
            <a:endParaRPr lang="en-CA" sz="4000" dirty="0">
              <a:solidFill>
                <a:schemeClr val="tx2"/>
              </a:solidFill>
              <a:effectLst>
                <a:outerShdw blurRad="50800" dist="38100" dir="2700000" algn="tl" rotWithShape="0">
                  <a:srgbClr val="000000">
                    <a:alpha val="43000"/>
                  </a:srgbClr>
                </a:outerShdw>
              </a:effectLst>
              <a:latin typeface="+mj-lt"/>
            </a:endParaRPr>
          </a:p>
          <a:p>
            <a:pPr marL="0" indent="0" algn="ctr">
              <a:spcBef>
                <a:spcPct val="0"/>
              </a:spcBef>
              <a:buNone/>
            </a:pPr>
            <a:endParaRPr lang="en-CA" sz="4000" dirty="0">
              <a:solidFill>
                <a:schemeClr val="tx2"/>
              </a:solidFill>
              <a:effectLst>
                <a:outerShdw blurRad="50800" dist="38100" dir="2700000" algn="tl" rotWithShape="0">
                  <a:srgbClr val="000000">
                    <a:alpha val="43000"/>
                  </a:srgbClr>
                </a:outerShdw>
              </a:effectLst>
              <a:latin typeface="+mj-lt"/>
            </a:endParaRPr>
          </a:p>
          <a:p>
            <a:pPr marL="0" indent="0" algn="ctr">
              <a:spcBef>
                <a:spcPct val="0"/>
              </a:spcBef>
              <a:buNone/>
            </a:pPr>
            <a:endParaRPr lang="en-CA" sz="4000" dirty="0">
              <a:solidFill>
                <a:schemeClr val="tx2"/>
              </a:solidFill>
              <a:effectLst>
                <a:outerShdw blurRad="50800" dist="38100" dir="2700000" algn="tl" rotWithShape="0">
                  <a:srgbClr val="000000">
                    <a:alpha val="43000"/>
                  </a:srgbClr>
                </a:outerShdw>
              </a:effectLst>
              <a:latin typeface="+mj-lt"/>
            </a:endParaRPr>
          </a:p>
          <a:p>
            <a:pPr marL="0" indent="0" algn="ctr">
              <a:spcBef>
                <a:spcPct val="0"/>
              </a:spcBef>
              <a:buNone/>
            </a:pPr>
            <a:endParaRPr lang="en-CA" sz="4000" dirty="0">
              <a:solidFill>
                <a:schemeClr val="tx2"/>
              </a:solidFill>
              <a:effectLst>
                <a:outerShdw blurRad="50800" dist="38100" dir="2700000" algn="tl" rotWithShape="0">
                  <a:srgbClr val="000000">
                    <a:alpha val="43000"/>
                  </a:srgbClr>
                </a:outerShdw>
              </a:effectLst>
              <a:latin typeface="+mj-lt"/>
            </a:endParaRPr>
          </a:p>
          <a:p>
            <a:pPr marL="0" indent="0" algn="ctr">
              <a:spcBef>
                <a:spcPct val="0"/>
              </a:spcBef>
              <a:buNone/>
            </a:pPr>
            <a:r>
              <a:rPr lang="en-CA" sz="4000" dirty="0">
                <a:solidFill>
                  <a:schemeClr val="tx2"/>
                </a:solidFill>
                <a:effectLst>
                  <a:outerShdw blurRad="50800" dist="38100" dir="2700000" algn="tl" rotWithShape="0">
                    <a:srgbClr val="000000">
                      <a:alpha val="43000"/>
                    </a:srgbClr>
                  </a:outerShdw>
                </a:effectLst>
                <a:latin typeface="+mj-lt"/>
              </a:rPr>
              <a:t>Thanks for coming!</a:t>
            </a:r>
            <a:endParaRPr lang="en-US" sz="4000" dirty="0">
              <a:solidFill>
                <a:schemeClr val="tx2"/>
              </a:solidFill>
              <a:effectLst>
                <a:outerShdw blurRad="50800" dist="38100" dir="2700000" algn="tl" rotWithShape="0">
                  <a:srgbClr val="000000">
                    <a:alpha val="43000"/>
                  </a:srgbClr>
                </a:outerShdw>
              </a:effectLst>
              <a:latin typeface="+mj-lt"/>
            </a:endParaRPr>
          </a:p>
        </p:txBody>
      </p:sp>
    </p:spTree>
    <p:extLst>
      <p:ext uri="{BB962C8B-B14F-4D97-AF65-F5344CB8AC3E}">
        <p14:creationId xmlns:p14="http://schemas.microsoft.com/office/powerpoint/2010/main" val="985907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22B1B-05FE-41D9-B018-916A6C423CC4}"/>
              </a:ext>
            </a:extLst>
          </p:cNvPr>
          <p:cNvSpPr>
            <a:spLocks noGrp="1"/>
          </p:cNvSpPr>
          <p:nvPr>
            <p:ph type="title"/>
          </p:nvPr>
        </p:nvSpPr>
        <p:spPr>
          <a:xfrm>
            <a:off x="1331640" y="404664"/>
            <a:ext cx="8229600" cy="1143000"/>
          </a:xfrm>
        </p:spPr>
        <p:txBody>
          <a:bodyPr/>
          <a:lstStyle/>
          <a:p>
            <a:r>
              <a:rPr lang="en-CA" sz="3600" dirty="0"/>
              <a:t>Add PC/MAC to Your Zoom Name</a:t>
            </a:r>
            <a:endParaRPr lang="en-US" sz="3600" dirty="0"/>
          </a:p>
        </p:txBody>
      </p:sp>
      <p:pic>
        <p:nvPicPr>
          <p:cNvPr id="5" name="Content Placeholder 4" descr="A picture containing person, man, sitting, holding&#10;&#10;Description automatically generated">
            <a:extLst>
              <a:ext uri="{FF2B5EF4-FFF2-40B4-BE49-F238E27FC236}">
                <a16:creationId xmlns:a16="http://schemas.microsoft.com/office/drawing/2014/main" id="{3F5B05AB-C4D2-4477-A9BF-06B4A4B99C9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0822" t="15012" r="37323" b="16664"/>
          <a:stretch/>
        </p:blipFill>
        <p:spPr>
          <a:xfrm>
            <a:off x="5200754" y="1412776"/>
            <a:ext cx="3403695" cy="4104456"/>
          </a:xfrm>
        </p:spPr>
      </p:pic>
      <p:sp>
        <p:nvSpPr>
          <p:cNvPr id="6" name="TextBox 5">
            <a:extLst>
              <a:ext uri="{FF2B5EF4-FFF2-40B4-BE49-F238E27FC236}">
                <a16:creationId xmlns:a16="http://schemas.microsoft.com/office/drawing/2014/main" id="{AC2858ED-3120-44A9-A8DA-526860E37EE9}"/>
              </a:ext>
            </a:extLst>
          </p:cNvPr>
          <p:cNvSpPr txBox="1"/>
          <p:nvPr/>
        </p:nvSpPr>
        <p:spPr>
          <a:xfrm>
            <a:off x="544162" y="1412776"/>
            <a:ext cx="3632403" cy="4678204"/>
          </a:xfrm>
          <a:prstGeom prst="rect">
            <a:avLst/>
          </a:prstGeom>
          <a:noFill/>
        </p:spPr>
        <p:txBody>
          <a:bodyPr wrap="square" rtlCol="0">
            <a:spAutoFit/>
          </a:bodyPr>
          <a:lstStyle/>
          <a:p>
            <a:r>
              <a:rPr lang="en-US" sz="2800" dirty="0"/>
              <a:t>In order to direct you to the proper room—Mac or Windows—please change your name to include what version of NVivo you will be using: </a:t>
            </a:r>
          </a:p>
          <a:p>
            <a:endParaRPr lang="en-US" sz="2800" dirty="0"/>
          </a:p>
          <a:p>
            <a:r>
              <a:rPr lang="en-US" sz="2800" dirty="0"/>
              <a:t>Example:</a:t>
            </a:r>
          </a:p>
          <a:p>
            <a:r>
              <a:rPr lang="en-US" sz="2800" dirty="0"/>
              <a:t>Amir-Windows</a:t>
            </a:r>
          </a:p>
          <a:p>
            <a:r>
              <a:rPr lang="en-US" sz="2800" dirty="0"/>
              <a:t>Jeremy-Mac</a:t>
            </a:r>
          </a:p>
          <a:p>
            <a:endParaRPr lang="en-US" dirty="0"/>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8C697EBB-9064-41D3-9E7A-35AC901F1FC3}"/>
                  </a:ext>
                </a:extLst>
              </p14:cNvPr>
              <p14:cNvContentPartPr/>
              <p14:nvPr/>
            </p14:nvContentPartPr>
            <p14:xfrm>
              <a:off x="5799015" y="3008028"/>
              <a:ext cx="1283040" cy="403920"/>
            </p14:xfrm>
          </p:contentPart>
        </mc:Choice>
        <mc:Fallback xmlns="">
          <p:pic>
            <p:nvPicPr>
              <p:cNvPr id="9" name="Ink 8">
                <a:extLst>
                  <a:ext uri="{FF2B5EF4-FFF2-40B4-BE49-F238E27FC236}">
                    <a16:creationId xmlns:a16="http://schemas.microsoft.com/office/drawing/2014/main" id="{8C697EBB-9064-41D3-9E7A-35AC901F1FC3}"/>
                  </a:ext>
                </a:extLst>
              </p:cNvPr>
              <p:cNvPicPr/>
              <p:nvPr/>
            </p:nvPicPr>
            <p:blipFill>
              <a:blip r:embed="rId4"/>
              <a:stretch>
                <a:fillRect/>
              </a:stretch>
            </p:blipFill>
            <p:spPr>
              <a:xfrm>
                <a:off x="5736375" y="2945388"/>
                <a:ext cx="1408680" cy="529560"/>
              </a:xfrm>
              <a:prstGeom prst="rect">
                <a:avLst/>
              </a:prstGeom>
            </p:spPr>
          </p:pic>
        </mc:Fallback>
      </mc:AlternateContent>
    </p:spTree>
    <p:extLst>
      <p:ext uri="{BB962C8B-B14F-4D97-AF65-F5344CB8AC3E}">
        <p14:creationId xmlns:p14="http://schemas.microsoft.com/office/powerpoint/2010/main" val="2045871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EB1DA-5E35-4C9C-BBC8-B8E0DC22DF62}"/>
              </a:ext>
            </a:extLst>
          </p:cNvPr>
          <p:cNvSpPr>
            <a:spLocks noGrp="1"/>
          </p:cNvSpPr>
          <p:nvPr>
            <p:ph type="title"/>
          </p:nvPr>
        </p:nvSpPr>
        <p:spPr>
          <a:xfrm>
            <a:off x="914400" y="307466"/>
            <a:ext cx="8229600" cy="1143000"/>
          </a:xfrm>
        </p:spPr>
        <p:txBody>
          <a:bodyPr/>
          <a:lstStyle/>
          <a:p>
            <a:r>
              <a:rPr lang="en-US" dirty="0"/>
              <a:t>Datasets</a:t>
            </a:r>
          </a:p>
        </p:txBody>
      </p:sp>
      <p:sp>
        <p:nvSpPr>
          <p:cNvPr id="3" name="Content Placeholder 2">
            <a:extLst>
              <a:ext uri="{FF2B5EF4-FFF2-40B4-BE49-F238E27FC236}">
                <a16:creationId xmlns:a16="http://schemas.microsoft.com/office/drawing/2014/main" id="{9D9410ED-1EE7-41C2-9501-290383EDEC87}"/>
              </a:ext>
            </a:extLst>
          </p:cNvPr>
          <p:cNvSpPr>
            <a:spLocks noGrp="1"/>
          </p:cNvSpPr>
          <p:nvPr>
            <p:ph idx="1"/>
          </p:nvPr>
        </p:nvSpPr>
        <p:spPr>
          <a:xfrm>
            <a:off x="457200" y="1450085"/>
            <a:ext cx="8229600" cy="4525963"/>
          </a:xfrm>
        </p:spPr>
        <p:txBody>
          <a:bodyPr/>
          <a:lstStyle/>
          <a:p>
            <a:pPr>
              <a:spcAft>
                <a:spcPts val="1200"/>
              </a:spcAft>
            </a:pPr>
            <a:r>
              <a:rPr lang="en-US" dirty="0"/>
              <a:t>A </a:t>
            </a:r>
            <a:r>
              <a:rPr lang="en-US" dirty="0">
                <a:solidFill>
                  <a:srgbClr val="5034F8"/>
                </a:solidFill>
              </a:rPr>
              <a:t>collection of related sets of information </a:t>
            </a:r>
            <a:r>
              <a:rPr lang="en-US" dirty="0"/>
              <a:t>that is composed of separate elements but can be manipulated as a unit by a computer </a:t>
            </a:r>
            <a:r>
              <a:rPr lang="en-US" sz="2400" dirty="0"/>
              <a:t>(Wikipedia)</a:t>
            </a:r>
          </a:p>
          <a:p>
            <a:r>
              <a:rPr lang="en-US" dirty="0"/>
              <a:t>Their typical form is as </a:t>
            </a:r>
            <a:r>
              <a:rPr lang="en-US" dirty="0">
                <a:solidFill>
                  <a:srgbClr val="5034F8"/>
                </a:solidFill>
              </a:rPr>
              <a:t>spreadsheets</a:t>
            </a:r>
            <a:r>
              <a:rPr lang="en-US" dirty="0"/>
              <a:t>.</a:t>
            </a:r>
          </a:p>
          <a:p>
            <a:r>
              <a:rPr lang="en-US" sz="2400" dirty="0"/>
              <a:t>Usually Survey Data (Excel, </a:t>
            </a:r>
            <a:r>
              <a:rPr lang="en-CA" sz="2400" dirty="0"/>
              <a:t>SurveyMonkey or Qualtrics)</a:t>
            </a:r>
            <a:endParaRPr lang="en-US" sz="2400" dirty="0"/>
          </a:p>
          <a:p>
            <a:r>
              <a:rPr lang="en-US" sz="2400" dirty="0"/>
              <a:t>But also: </a:t>
            </a:r>
            <a:r>
              <a:rPr lang="en-CA" sz="2400" dirty="0"/>
              <a:t>responses from social media data gathered from Facebook, LinkedIn or Twitter using </a:t>
            </a:r>
            <a:r>
              <a:rPr lang="en-CA" sz="2400" dirty="0" err="1"/>
              <a:t>NCapture</a:t>
            </a:r>
            <a:r>
              <a:rPr lang="en-CA" sz="2400" dirty="0"/>
              <a:t>.</a:t>
            </a:r>
          </a:p>
          <a:p>
            <a:endParaRPr lang="en-US" dirty="0"/>
          </a:p>
        </p:txBody>
      </p:sp>
    </p:spTree>
    <p:extLst>
      <p:ext uri="{BB962C8B-B14F-4D97-AF65-F5344CB8AC3E}">
        <p14:creationId xmlns:p14="http://schemas.microsoft.com/office/powerpoint/2010/main" val="599571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EB1DA-5E35-4C9C-BBC8-B8E0DC22DF62}"/>
              </a:ext>
            </a:extLst>
          </p:cNvPr>
          <p:cNvSpPr>
            <a:spLocks noGrp="1"/>
          </p:cNvSpPr>
          <p:nvPr>
            <p:ph type="title"/>
          </p:nvPr>
        </p:nvSpPr>
        <p:spPr/>
        <p:txBody>
          <a:bodyPr/>
          <a:lstStyle/>
          <a:p>
            <a:r>
              <a:rPr lang="en-US" dirty="0"/>
              <a:t>That’s what we mean:</a:t>
            </a:r>
          </a:p>
        </p:txBody>
      </p:sp>
      <p:pic>
        <p:nvPicPr>
          <p:cNvPr id="7" name="Picture 6">
            <a:extLst>
              <a:ext uri="{FF2B5EF4-FFF2-40B4-BE49-F238E27FC236}">
                <a16:creationId xmlns:a16="http://schemas.microsoft.com/office/drawing/2014/main" id="{ED68780A-A1C4-4759-BE71-2C704D91B20B}"/>
              </a:ext>
            </a:extLst>
          </p:cNvPr>
          <p:cNvPicPr>
            <a:picLocks noChangeAspect="1"/>
          </p:cNvPicPr>
          <p:nvPr/>
        </p:nvPicPr>
        <p:blipFill rotWithShape="1">
          <a:blip r:embed="rId2">
            <a:extLst>
              <a:ext uri="{28A0092B-C50C-407E-A947-70E740481C1C}">
                <a14:useLocalDpi xmlns:a14="http://schemas.microsoft.com/office/drawing/2010/main" val="0"/>
              </a:ext>
            </a:extLst>
          </a:blip>
          <a:srcRect b="32590"/>
          <a:stretch/>
        </p:blipFill>
        <p:spPr>
          <a:xfrm>
            <a:off x="12413" y="1696233"/>
            <a:ext cx="9144000" cy="3465534"/>
          </a:xfrm>
          <a:prstGeom prst="rect">
            <a:avLst/>
          </a:prstGeom>
        </p:spPr>
      </p:pic>
    </p:spTree>
    <p:extLst>
      <p:ext uri="{BB962C8B-B14F-4D97-AF65-F5344CB8AC3E}">
        <p14:creationId xmlns:p14="http://schemas.microsoft.com/office/powerpoint/2010/main" val="2968203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EB1DA-5E35-4C9C-BBC8-B8E0DC22DF62}"/>
              </a:ext>
            </a:extLst>
          </p:cNvPr>
          <p:cNvSpPr>
            <a:spLocks noGrp="1"/>
          </p:cNvSpPr>
          <p:nvPr>
            <p:ph type="title"/>
          </p:nvPr>
        </p:nvSpPr>
        <p:spPr>
          <a:xfrm>
            <a:off x="469613" y="260648"/>
            <a:ext cx="8229600" cy="1143000"/>
          </a:xfrm>
        </p:spPr>
        <p:txBody>
          <a:bodyPr/>
          <a:lstStyle/>
          <a:p>
            <a:r>
              <a:rPr lang="en-US" dirty="0"/>
              <a:t>Headers </a:t>
            </a:r>
            <a:br>
              <a:rPr lang="en-US" dirty="0"/>
            </a:br>
            <a:r>
              <a:rPr lang="en-US" sz="2400" dirty="0"/>
              <a:t>(Preferably Row 1)</a:t>
            </a:r>
          </a:p>
        </p:txBody>
      </p:sp>
      <p:pic>
        <p:nvPicPr>
          <p:cNvPr id="7" name="Picture 6">
            <a:extLst>
              <a:ext uri="{FF2B5EF4-FFF2-40B4-BE49-F238E27FC236}">
                <a16:creationId xmlns:a16="http://schemas.microsoft.com/office/drawing/2014/main" id="{ED68780A-A1C4-4759-BE71-2C704D91B20B}"/>
              </a:ext>
            </a:extLst>
          </p:cNvPr>
          <p:cNvPicPr>
            <a:picLocks noChangeAspect="1"/>
          </p:cNvPicPr>
          <p:nvPr/>
        </p:nvPicPr>
        <p:blipFill rotWithShape="1">
          <a:blip r:embed="rId2">
            <a:extLst>
              <a:ext uri="{28A0092B-C50C-407E-A947-70E740481C1C}">
                <a14:useLocalDpi xmlns:a14="http://schemas.microsoft.com/office/drawing/2010/main" val="0"/>
              </a:ext>
            </a:extLst>
          </a:blip>
          <a:srcRect t="28102" r="45100" b="32590"/>
          <a:stretch/>
        </p:blipFill>
        <p:spPr>
          <a:xfrm>
            <a:off x="0" y="1844824"/>
            <a:ext cx="9122936" cy="3672408"/>
          </a:xfrm>
          <a:prstGeom prst="rect">
            <a:avLst/>
          </a:prstGeom>
        </p:spPr>
      </p:pic>
      <p:sp>
        <p:nvSpPr>
          <p:cNvPr id="4" name="Rectangle 3">
            <a:extLst>
              <a:ext uri="{FF2B5EF4-FFF2-40B4-BE49-F238E27FC236}">
                <a16:creationId xmlns:a16="http://schemas.microsoft.com/office/drawing/2014/main" id="{417C2559-36FD-47D3-AB0D-C44DEA9E0FFE}"/>
              </a:ext>
            </a:extLst>
          </p:cNvPr>
          <p:cNvSpPr/>
          <p:nvPr/>
        </p:nvSpPr>
        <p:spPr>
          <a:xfrm>
            <a:off x="21064" y="2420888"/>
            <a:ext cx="9122936" cy="288032"/>
          </a:xfrm>
          <a:prstGeom prst="rect">
            <a:avLst/>
          </a:prstGeom>
          <a:solidFill>
            <a:srgbClr val="00B05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8562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4070-2ADB-4F18-9319-F7B4EBE56A4F}"/>
              </a:ext>
            </a:extLst>
          </p:cNvPr>
          <p:cNvSpPr>
            <a:spLocks noGrp="1"/>
          </p:cNvSpPr>
          <p:nvPr>
            <p:ph type="title"/>
          </p:nvPr>
        </p:nvSpPr>
        <p:spPr>
          <a:xfrm>
            <a:off x="1115616" y="161106"/>
            <a:ext cx="8229600" cy="1143000"/>
          </a:xfrm>
        </p:spPr>
        <p:txBody>
          <a:bodyPr/>
          <a:lstStyle/>
          <a:p>
            <a:r>
              <a:rPr lang="en-US" sz="4200" dirty="0"/>
              <a:t>Open- vs. close-ended questions</a:t>
            </a:r>
          </a:p>
        </p:txBody>
      </p:sp>
      <p:sp>
        <p:nvSpPr>
          <p:cNvPr id="3" name="Content Placeholder 2">
            <a:extLst>
              <a:ext uri="{FF2B5EF4-FFF2-40B4-BE49-F238E27FC236}">
                <a16:creationId xmlns:a16="http://schemas.microsoft.com/office/drawing/2014/main" id="{BB232AF9-71C4-4E22-A321-A1189193AD94}"/>
              </a:ext>
            </a:extLst>
          </p:cNvPr>
          <p:cNvSpPr>
            <a:spLocks noGrp="1"/>
          </p:cNvSpPr>
          <p:nvPr>
            <p:ph idx="1"/>
          </p:nvPr>
        </p:nvSpPr>
        <p:spPr>
          <a:xfrm>
            <a:off x="457200" y="1700809"/>
            <a:ext cx="8229600" cy="3024336"/>
          </a:xfrm>
        </p:spPr>
        <p:txBody>
          <a:bodyPr/>
          <a:lstStyle/>
          <a:p>
            <a:pPr marL="0" indent="0">
              <a:buNone/>
            </a:pPr>
            <a:r>
              <a:rPr lang="en-US" dirty="0"/>
              <a:t>An </a:t>
            </a:r>
            <a:r>
              <a:rPr lang="en-US" b="1" dirty="0"/>
              <a:t>open</a:t>
            </a:r>
            <a:r>
              <a:rPr lang="en-US" dirty="0"/>
              <a:t>-</a:t>
            </a:r>
            <a:r>
              <a:rPr lang="en-US" b="1" dirty="0"/>
              <a:t>ended question</a:t>
            </a:r>
            <a:r>
              <a:rPr lang="en-US" dirty="0"/>
              <a:t> is designed to encourage a full, meaningful answer using the subject's own knowledge and/or feelings. It is the opposite of a closed-</a:t>
            </a:r>
            <a:r>
              <a:rPr lang="en-US" b="1" dirty="0"/>
              <a:t>ended question</a:t>
            </a:r>
            <a:r>
              <a:rPr lang="en-US" dirty="0"/>
              <a:t>, which encourages a short or single-word answer.</a:t>
            </a:r>
          </a:p>
          <a:p>
            <a:pPr marL="0" indent="0">
              <a:buNone/>
            </a:pPr>
            <a:r>
              <a:rPr lang="en-US" sz="1800" dirty="0"/>
              <a:t>(</a:t>
            </a:r>
            <a:r>
              <a:rPr lang="en-US" sz="1800" dirty="0">
                <a:hlinkClick r:id="rId2"/>
              </a:rPr>
              <a:t>Media College, accessed Oct.9, 2018</a:t>
            </a:r>
            <a:r>
              <a:rPr lang="en-US" sz="1800" dirty="0"/>
              <a:t>)</a:t>
            </a:r>
          </a:p>
        </p:txBody>
      </p:sp>
    </p:spTree>
    <p:extLst>
      <p:ext uri="{BB962C8B-B14F-4D97-AF65-F5344CB8AC3E}">
        <p14:creationId xmlns:p14="http://schemas.microsoft.com/office/powerpoint/2010/main" val="688867696"/>
      </p:ext>
    </p:extLst>
  </p:cSld>
  <p:clrMapOvr>
    <a:masterClrMapping/>
  </p:clrMapOvr>
</p:sld>
</file>

<file path=ppt/theme/theme1.xml><?xml version="1.0" encoding="utf-8"?>
<a:theme xmlns:a="http://schemas.openxmlformats.org/drawingml/2006/main" name="RC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RCTheme</Template>
  <TotalTime>42238</TotalTime>
  <Words>2585</Words>
  <Application>Microsoft Office PowerPoint</Application>
  <PresentationFormat>On-screen Show (4:3)</PresentationFormat>
  <Paragraphs>338</Paragraphs>
  <Slides>45</Slides>
  <Notes>19</Notes>
  <HiddenSlides>15</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45</vt:i4>
      </vt:variant>
    </vt:vector>
  </HeadingPairs>
  <TitlesOfParts>
    <vt:vector size="52" baseType="lpstr">
      <vt:lpstr>Arial</vt:lpstr>
      <vt:lpstr>Calibri</vt:lpstr>
      <vt:lpstr>Verdana</vt:lpstr>
      <vt:lpstr>WhitneyHTF-Bold</vt:lpstr>
      <vt:lpstr>Wingdings</vt:lpstr>
      <vt:lpstr>RCTheme</vt:lpstr>
      <vt:lpstr>Office Theme</vt:lpstr>
      <vt:lpstr>PowerPoint Presentation</vt:lpstr>
      <vt:lpstr>Welcome to the  Research Commons!</vt:lpstr>
      <vt:lpstr>Getting NVivo</vt:lpstr>
      <vt:lpstr>Learning Objectives</vt:lpstr>
      <vt:lpstr>Add PC/MAC to Your Zoom Name</vt:lpstr>
      <vt:lpstr>Datasets</vt:lpstr>
      <vt:lpstr>That’s what we mean:</vt:lpstr>
      <vt:lpstr>Headers  (Preferably Row 1)</vt:lpstr>
      <vt:lpstr>Open- vs. close-ended questions</vt:lpstr>
      <vt:lpstr>Which is which? Chat Waterfall</vt:lpstr>
      <vt:lpstr>Why distinguish?</vt:lpstr>
      <vt:lpstr>Importance of Identifier</vt:lpstr>
      <vt:lpstr>Cases</vt:lpstr>
      <vt:lpstr>Attributes and Values </vt:lpstr>
      <vt:lpstr>Case classifications</vt:lpstr>
      <vt:lpstr>Case classifications</vt:lpstr>
      <vt:lpstr>All together now</vt:lpstr>
      <vt:lpstr>Match NVivo objects and their description</vt:lpstr>
      <vt:lpstr>Open-ended data (turn to nodes)</vt:lpstr>
      <vt:lpstr>Task 1</vt:lpstr>
      <vt:lpstr>PowerPoint Presentation</vt:lpstr>
      <vt:lpstr>PowerPoint Presentation</vt:lpstr>
      <vt:lpstr>What is a query?</vt:lpstr>
      <vt:lpstr>PowerPoint Presentation</vt:lpstr>
      <vt:lpstr>PowerPoint Presentation</vt:lpstr>
      <vt:lpstr>PowerPoint Presentation</vt:lpstr>
      <vt:lpstr>Nodes AND 1 attribute</vt:lpstr>
      <vt:lpstr>Nodes AND 1 attribute</vt:lpstr>
      <vt:lpstr>Task 2</vt:lpstr>
      <vt:lpstr>Visualizations in NVivo</vt:lpstr>
      <vt:lpstr>Visualizations in NVivo</vt:lpstr>
      <vt:lpstr>Task 3</vt:lpstr>
      <vt:lpstr>Crosstab queries</vt:lpstr>
      <vt:lpstr>Nodes AND 2 attributes</vt:lpstr>
      <vt:lpstr>Nodes AND attributes</vt:lpstr>
      <vt:lpstr>Task 3</vt:lpstr>
      <vt:lpstr>PowerPoint Presentation</vt:lpstr>
      <vt:lpstr>Task 4</vt:lpstr>
      <vt:lpstr>NVIVO’s Usefulness for Literature Reviews (show example)</vt:lpstr>
      <vt:lpstr>NVIVO and Reference Managers</vt:lpstr>
      <vt:lpstr>Task 5</vt:lpstr>
      <vt:lpstr>Match NVivo objects and their description</vt:lpstr>
      <vt:lpstr>Self-reflection</vt:lpstr>
      <vt:lpstr>PowerPoint Presentation</vt:lpstr>
      <vt:lpstr>Wrap-Up</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NVivo Workshop 2 Classifications &amp; Datasets</dc:title>
  <dc:creator>Jose Arias Bustamante</dc:creator>
  <cp:lastModifiedBy>amirm101@student.ubc.ca</cp:lastModifiedBy>
  <cp:revision>762</cp:revision>
  <dcterms:created xsi:type="dcterms:W3CDTF">2012-02-09T07:01:54Z</dcterms:created>
  <dcterms:modified xsi:type="dcterms:W3CDTF">2021-09-10T20:51:33Z</dcterms:modified>
</cp:coreProperties>
</file>